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5.xml"/>
  <Override ContentType="application/vnd.ms-office.chartcolorstyle+xml" PartName="/ppt/charts/colors6.xml"/>
  <Override ContentType="application/vnd.ms-office.chartcolorstyle+xml" PartName="/ppt/charts/colors4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ms-office.chartcolorstyle+xml" PartName="/ppt/charts/colors8.xml"/>
  <Override ContentType="application/vnd.ms-office.chartcolorstyle+xml" PartName="/ppt/charts/colors11.xml"/>
  <Override ContentType="application/vnd.ms-office.chartcolorstyle+xml" PartName="/ppt/charts/colors7.xml"/>
  <Override ContentType="application/vnd.ms-office.chartcolorstyle+xml" PartName="/ppt/charts/colors10.xml"/>
  <Override ContentType="application/vnd.ms-office.chartcolorstyle+xml" PartName="/ppt/charts/colors9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3.xml"/>
  <Override ContentType="application/vnd.openxmlformats-officedocument.drawingml.chart+xml" PartName="/ppt/charts/chart8.xml"/>
  <Override ContentType="application/vnd.openxmlformats-officedocument.drawingml.chart+xml" PartName="/ppt/charts/chart9.xml"/>
  <Override ContentType="application/vnd.openxmlformats-officedocument.drawingml.chart+xml" PartName="/ppt/charts/chart2.xml"/>
  <Override ContentType="application/vnd.openxmlformats-officedocument.drawingml.chart+xml" PartName="/ppt/charts/chart7.xml"/>
  <Override ContentType="application/vnd.openxmlformats-officedocument.drawingml.chart+xml" PartName="/ppt/charts/chart5.xml"/>
  <Override ContentType="application/vnd.openxmlformats-officedocument.drawingml.chart+xml" PartName="/ppt/charts/chart4.xml"/>
  <Override ContentType="application/vnd.openxmlformats-officedocument.drawingml.chart+xml" PartName="/ppt/charts/chart6.xml"/>
  <Override ContentType="application/vnd.openxmlformats-officedocument.drawingml.chart+xml" PartName="/ppt/charts/chart11.xml"/>
  <Override ContentType="application/vnd.openxmlformats-officedocument.drawingml.chart+xml" PartName="/ppt/charts/chart1.xml"/>
  <Override ContentType="application/vnd.openxmlformats-officedocument.drawingml.chart+xml" PartName="/ppt/charts/chart10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9.xml"/>
  <Override ContentType="application/vnd.ms-office.chartstyle+xml" PartName="/ppt/charts/style3.xml"/>
  <Override ContentType="application/vnd.ms-office.chartstyle+xml" PartName="/ppt/charts/style4.xml"/>
  <Override ContentType="application/vnd.ms-office.chartstyle+xml" PartName="/ppt/charts/style10.xml"/>
  <Override ContentType="application/vnd.ms-office.chartstyle+xml" PartName="/ppt/charts/style5.xml"/>
  <Override ContentType="application/vnd.ms-office.chartstyle+xml" PartName="/ppt/charts/style7.xml"/>
  <Override ContentType="application/vnd.ms-office.chartstyle+xml" PartName="/ppt/charts/style8.xml"/>
  <Override ContentType="application/vnd.ms-office.chartstyle+xml" PartName="/ppt/charts/style1.xml"/>
  <Override ContentType="application/vnd.ms-office.chartstyle+xml" PartName="/ppt/charts/style6.xml"/>
  <Override ContentType="application/vnd.ms-office.chartstyle+xml" PartName="/ppt/charts/style11.xml"/>
  <Override ContentType="application/vnd.ms-office.chartstyle+xml" PartName="/ppt/charts/style2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6858000" cx="12192000"/>
  <p:notesSz cx="6858000" cy="9144000"/>
  <p:embeddedFontLst>
    <p:embeddedFont>
      <p:font typeface="Poppins"/>
      <p:regular r:id="rId39"/>
      <p:bold r:id="rId40"/>
      <p:italic r:id="rId41"/>
      <p:boldItalic r:id="rId42"/>
    </p:embeddedFont>
    <p:embeddedFont>
      <p:font typeface="Cambria Math"/>
      <p:regular r:id="rId43"/>
    </p:embeddedFont>
    <p:embeddedFont>
      <p:font typeface="Ope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8" roundtripDataSignature="AMtx7mhmQFkvm2d/nrIb4T5ADPzO6+iC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.fntdata"/><Relationship Id="rId20" Type="http://schemas.openxmlformats.org/officeDocument/2006/relationships/slide" Target="slides/slide16.xml"/><Relationship Id="rId42" Type="http://schemas.openxmlformats.org/officeDocument/2006/relationships/font" Target="fonts/Poppins-boldItalic.fntdata"/><Relationship Id="rId41" Type="http://schemas.openxmlformats.org/officeDocument/2006/relationships/font" Target="fonts/Poppins-italic.fntdata"/><Relationship Id="rId22" Type="http://schemas.openxmlformats.org/officeDocument/2006/relationships/slide" Target="slides/slide18.xml"/><Relationship Id="rId44" Type="http://schemas.openxmlformats.org/officeDocument/2006/relationships/font" Target="fonts/OpenSans-regular.fntdata"/><Relationship Id="rId21" Type="http://schemas.openxmlformats.org/officeDocument/2006/relationships/slide" Target="slides/slide17.xml"/><Relationship Id="rId43" Type="http://schemas.openxmlformats.org/officeDocument/2006/relationships/font" Target="fonts/CambriaMath-regular.fntdata"/><Relationship Id="rId24" Type="http://schemas.openxmlformats.org/officeDocument/2006/relationships/slide" Target="slides/slide20.xml"/><Relationship Id="rId46" Type="http://schemas.openxmlformats.org/officeDocument/2006/relationships/font" Target="fonts/OpenSans-italic.fntdata"/><Relationship Id="rId23" Type="http://schemas.openxmlformats.org/officeDocument/2006/relationships/slide" Target="slides/slide19.xml"/><Relationship Id="rId45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customschemas.google.com/relationships/presentationmetadata" Target="metadata"/><Relationship Id="rId25" Type="http://schemas.openxmlformats.org/officeDocument/2006/relationships/slide" Target="slides/slide21.xml"/><Relationship Id="rId47" Type="http://schemas.openxmlformats.org/officeDocument/2006/relationships/font" Target="fonts/OpenSans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Poppins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C:\Users\Vivian%20Pav&#227;o\Desktop\TCC%20-%20Oficial\Construtora_29.08.21.xlsx" TargetMode="External"/></Relationships>
</file>

<file path=ppt/charts/_rels/chart10.xml.rels><?xml version="1.0" encoding="UTF-8" standalone="yes"?>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oleObject" Target="file:///C:\Users\Vivian%20Pav&#227;o\Desktop\TCC%20-%20Oficial\Construtora_29.08.21.xlsx" TargetMode="External"/></Relationships>
</file>

<file path=ppt/charts/_rels/chart11.xml.rels><?xml version="1.0" encoding="UTF-8" standalone="yes"?>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oleObject" Target="file:///C:\Users\Vivian%20Pav&#227;o\Desktop\TCC%20-%20Oficial\Construtora_29.08.21.xlsx" TargetMode="External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C:\Users\Vivian%20Pav&#227;o\Desktop\TCC%20-%20Oficial\Construtora_29.08.21.xlsx" TargetMode="External"/></Relationships>
</file>

<file path=ppt/charts/_rels/chart3.xml.rels><?xml version="1.0" encoding="UTF-8" standalone="yes"?>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C:\Users\Vivian%20Pav&#227;o\Desktop\TCC%20-%20Oficial\Construtora_29.08.21.xlsx" TargetMode="External"/></Relationships>
</file>

<file path=ppt/charts/_rels/chart4.xml.rels><?xml version="1.0" encoding="UTF-8" standalone="yes"?>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C:\Users\Vivian%20Pav&#227;o\Desktop\TCC%20-%20Oficial\Construtora_29.08.21.xlsx" TargetMode="External"/></Relationships>
</file>

<file path=ppt/charts/_rels/chart5.xml.rels><?xml version="1.0" encoding="UTF-8" standalone="yes"?>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/C:\Users\Vivian%20Pav&#227;o\Desktop\TCC%20-%20Oficial\Construtora_29.08.21.xlsx" TargetMode="External"/></Relationships>
</file>

<file path=ppt/charts/_rels/chart6.xml.rels><?xml version="1.0" encoding="UTF-8" standalone="yes"?>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file:///C:\Users\Vivian%20Pav&#227;o\Desktop\TCC%20-%20Oficial\Construtora_29.08.21.xlsx" TargetMode="External"/></Relationships>
</file>

<file path=ppt/charts/_rels/chart7.xml.rels><?xml version="1.0" encoding="UTF-8" standalone="yes"?>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file:///C:\Users\Vivian%20Pav&#227;o\Desktop\TCC%20-%20Oficial\Construtora_29.08.21.xlsx" TargetMode="External"/></Relationships>
</file>

<file path=ppt/charts/_rels/chart8.xml.rels><?xml version="1.0" encoding="UTF-8" standalone="yes"?>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oleObject" Target="file:///C:\Users\Vivian%20Pav&#227;o\Desktop\TCC%20-%20Oficial\Construtora_29.08.21.xlsx" TargetMode="External"/></Relationships>
</file>

<file path=ppt/charts/_rels/chart9.xml.rels><?xml version="1.0" encoding="UTF-8" standalone="yes"?>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oleObject" Target="file:///C:\Users\Vivian%20Pav&#227;o\Desktop\TCC%20-%20Oficial\Construtora_29.08.2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[Construtora_29.08.21.xlsx]Variáveis Qualitativas!Tabela dinâmica1</c:name>
    <c:fmtId val="27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2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3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4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5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6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7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8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9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10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1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'Variáveis Qualitativas'!$K$2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48F-4B91-AB9B-F950ECE8330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48F-4B91-AB9B-F950ECE8330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A48F-4B91-AB9B-F950ECE8330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A48F-4B91-AB9B-F950ECE8330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'Variáveis Qualitativas'!$J$3:$J$5</c:f>
              <c:strCache>
                <c:ptCount val="2"/>
                <c:pt idx="0">
                  <c:v>F</c:v>
                </c:pt>
                <c:pt idx="1">
                  <c:v>M</c:v>
                </c:pt>
              </c:strCache>
            </c:strRef>
          </c:cat>
          <c:val>
            <c:numRef>
              <c:f>'Variáveis Qualitativas'!$K$3:$K$5</c:f>
              <c:numCache>
                <c:formatCode>General</c:formatCode>
                <c:ptCount val="2"/>
                <c:pt idx="0">
                  <c:v>272</c:v>
                </c:pt>
                <c:pt idx="1">
                  <c:v>592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8F-4B91-AB9B-F950ECE83304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[Construtora_29.08.21.xlsx]Variáveis Qualitativas!Tabela dinâmica5</c:name>
    <c:fmtId val="55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'Variáveis Qualitativas'!$Q$21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226-4129-BCEB-BAEBD7DCB60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226-4129-BCEB-BAEBD7DCB60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226-4129-BCEB-BAEBD7DCB60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226-4129-BCEB-BAEBD7DCB60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7226-4129-BCEB-BAEBD7DCB60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7226-4129-BCEB-BAEBD7DCB607}"/>
                </c:ext>
              </c:extLst>
            </c:dLbl>
            <c:dLbl>
              <c:idx val="1"/>
              <c:layout>
                <c:manualLayout>
                  <c:x val="6.3888888888888842E-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226-4129-BCEB-BAEBD7DCB607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7226-4129-BCEB-BAEBD7DCB607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7226-4129-BCEB-BAEBD7DCB607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7226-4129-BCEB-BAEBD7DCB6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'Variáveis Qualitativas'!$P$22:$P$27</c:f>
              <c:strCache>
                <c:ptCount val="5"/>
                <c:pt idx="0">
                  <c:v>Casado(a)</c:v>
                </c:pt>
                <c:pt idx="1">
                  <c:v>Divorciado(a)</c:v>
                </c:pt>
                <c:pt idx="2">
                  <c:v>Outros</c:v>
                </c:pt>
                <c:pt idx="3">
                  <c:v>Solteiro(a)</c:v>
                </c:pt>
                <c:pt idx="4">
                  <c:v>Viúvo(a)</c:v>
                </c:pt>
              </c:strCache>
            </c:strRef>
          </c:cat>
          <c:val>
            <c:numRef>
              <c:f>'Variáveis Qualitativas'!$Q$22:$Q$27</c:f>
              <c:numCache>
                <c:formatCode>General</c:formatCode>
                <c:ptCount val="5"/>
                <c:pt idx="0">
                  <c:v>418</c:v>
                </c:pt>
                <c:pt idx="1">
                  <c:v>48</c:v>
                </c:pt>
                <c:pt idx="2">
                  <c:v>23</c:v>
                </c:pt>
                <c:pt idx="3">
                  <c:v>374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226-4129-BCEB-BAEBD7DCB607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[Construtora_29.08.21.xlsx]Variáveis Qualitativas!Tabela dinâmica7</c:name>
    <c:fmtId val="60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3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4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5"/>
        <c:spPr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'Variáveis Qualitativas'!$Q$46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CD1-478B-9BA4-24183DDEBA3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CD1-478B-9BA4-24183DDEBA3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CD1-478B-9BA4-24183DDEBA3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CD1-478B-9BA4-24183DDEBA3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CD1-478B-9BA4-24183DDEBA33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8CD1-478B-9BA4-24183DDEBA3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8CD1-478B-9BA4-24183DDEBA3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8CD1-478B-9BA4-24183DDEBA3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8CD1-478B-9BA4-24183DDEBA33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8CD1-478B-9BA4-24183DDEBA3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'Variáveis Qualitativas'!$P$47:$P$52</c:f>
              <c:strCache>
                <c:ptCount val="5"/>
                <c:pt idx="0">
                  <c:v>Ensino Básico</c:v>
                </c:pt>
                <c:pt idx="1">
                  <c:v>Ensino Fundamental</c:v>
                </c:pt>
                <c:pt idx="2">
                  <c:v>Ensino Médio</c:v>
                </c:pt>
                <c:pt idx="3">
                  <c:v>Ensino Pós-Graduado</c:v>
                </c:pt>
                <c:pt idx="4">
                  <c:v>Ensino Superior</c:v>
                </c:pt>
              </c:strCache>
            </c:strRef>
          </c:cat>
          <c:val>
            <c:numRef>
              <c:f>'Variáveis Qualitativas'!$Q$47:$Q$52</c:f>
              <c:numCache>
                <c:formatCode>General</c:formatCode>
                <c:ptCount val="5"/>
                <c:pt idx="0">
                  <c:v>16</c:v>
                </c:pt>
                <c:pt idx="1">
                  <c:v>68</c:v>
                </c:pt>
                <c:pt idx="2">
                  <c:v>221</c:v>
                </c:pt>
                <c:pt idx="3">
                  <c:v>121</c:v>
                </c:pt>
                <c:pt idx="4">
                  <c:v>438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CD1-478B-9BA4-24183DDEBA33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[Construtora_29.08.21.xlsx]Variáveis Qualitativas!Tabela dinâmica1</c:name>
    <c:fmtId val="1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[Construtora_29.08.21.xlsx]Variáveis Qualitativas!Tabela dinâmica2</c:name>
    <c:fmtId val="32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'Variáveis Qualitativas'!$K$22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57E-4700-81FE-7C49802F769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57E-4700-81FE-7C49802F769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D57E-4700-81FE-7C49802F769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D57E-4700-81FE-7C49802F769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'Variáveis Qualitativas'!$J$23:$J$25</c:f>
              <c:strCache>
                <c:ptCount val="2"/>
                <c:pt idx="0">
                  <c:v>Escritório</c:v>
                </c:pt>
                <c:pt idx="1">
                  <c:v>Obra</c:v>
                </c:pt>
              </c:strCache>
            </c:strRef>
          </c:cat>
          <c:val>
            <c:numRef>
              <c:f>'Variáveis Qualitativas'!$K$23:$K$25</c:f>
              <c:numCache>
                <c:formatCode>General</c:formatCode>
                <c:ptCount val="2"/>
                <c:pt idx="0">
                  <c:v>460</c:v>
                </c:pt>
                <c:pt idx="1">
                  <c:v>404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7E-4700-81FE-7C49802F769A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[Construtora_29.08.21.xlsx]Variáveis Qualitativas!Tabela dinâmica1</c:name>
    <c:fmtId val="1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[Construtora_29.08.21.xlsx]Variáveis Qualitativas!Tabela dinâmica3</c:name>
    <c:fmtId val="37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3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'Variáveis Qualitativas'!$K$40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9FD-4991-AF80-A33C5EE5406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9FD-4991-AF80-A33C5EE5406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9FD-4991-AF80-A33C5EE5406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99FD-4991-AF80-A33C5EE5406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99FD-4991-AF80-A33C5EE5406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99FD-4991-AF80-A33C5EE540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'Variáveis Qualitativas'!$J$41:$J$44</c:f>
              <c:strCache>
                <c:ptCount val="3"/>
                <c:pt idx="0">
                  <c:v>Estratégico</c:v>
                </c:pt>
                <c:pt idx="1">
                  <c:v>Operacional</c:v>
                </c:pt>
                <c:pt idx="2">
                  <c:v>Tático</c:v>
                </c:pt>
              </c:strCache>
            </c:strRef>
          </c:cat>
          <c:val>
            <c:numRef>
              <c:f>'Variáveis Qualitativas'!$K$41:$K$44</c:f>
              <c:numCache>
                <c:formatCode>General</c:formatCode>
                <c:ptCount val="3"/>
                <c:pt idx="0">
                  <c:v>52</c:v>
                </c:pt>
                <c:pt idx="1">
                  <c:v>604</c:v>
                </c:pt>
                <c:pt idx="2">
                  <c:v>208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9FD-4991-AF80-A33C5EE5406B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[Construtora_29.08.21.xlsx]Variáveis Qualitativas!Tabela dinâmica1</c:name>
    <c:fmtId val="1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[Construtora_29.08.21.xlsx]Variáveis Qualitativas!Tabela dinâmica1</c:name>
    <c:fmtId val="18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2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3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4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7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[Construtora_29.08.21.xlsx]Variáveis Qualitativas!Tabela dinâmica4</c:name>
    <c:fmtId val="42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3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'Variáveis Qualitativas'!$Q$2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9DA-460B-A0BA-B1164B5D2D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9DA-460B-A0BA-B1164B5D2D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9DA-460B-A0BA-B1164B5D2D89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29DA-460B-A0BA-B1164B5D2D89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29DA-460B-A0BA-B1164B5D2D89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29DA-460B-A0BA-B1164B5D2D8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'Variáveis Qualitativas'!$P$3:$P$6</c:f>
              <c:strCache>
                <c:ptCount val="3"/>
                <c:pt idx="0">
                  <c:v>CLT</c:v>
                </c:pt>
                <c:pt idx="1">
                  <c:v>PJ</c:v>
                </c:pt>
                <c:pt idx="2">
                  <c:v>RECIBO</c:v>
                </c:pt>
              </c:strCache>
            </c:strRef>
          </c:cat>
          <c:val>
            <c:numRef>
              <c:f>'Variáveis Qualitativas'!$Q$3:$Q$6</c:f>
              <c:numCache>
                <c:formatCode>General</c:formatCode>
                <c:ptCount val="3"/>
                <c:pt idx="0">
                  <c:v>653</c:v>
                </c:pt>
                <c:pt idx="1">
                  <c:v>201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9DA-460B-A0BA-B1164B5D2D89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[Construtora_29.08.21.xlsx]Variáveis Qualitativas!Tabela dinâmica6</c:name>
    <c:fmtId val="57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'Variáveis Qualitativas'!$Q$41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A06-47D5-954E-E5D2471F19A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A06-47D5-954E-E5D2471F19A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3A06-47D5-954E-E5D2471F19A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3A06-47D5-954E-E5D2471F19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'Variáveis Qualitativas'!$P$42:$P$44</c:f>
              <c:strCache>
                <c:ptCount val="2"/>
                <c:pt idx="0">
                  <c:v>Outras</c:v>
                </c:pt>
                <c:pt idx="1">
                  <c:v>Sudeste</c:v>
                </c:pt>
              </c:strCache>
            </c:strRef>
          </c:cat>
          <c:val>
            <c:numRef>
              <c:f>'Variáveis Qualitativas'!$Q$42:$Q$44</c:f>
              <c:numCache>
                <c:formatCode>General</c:formatCode>
                <c:ptCount val="2"/>
                <c:pt idx="0">
                  <c:v>13</c:v>
                </c:pt>
                <c:pt idx="1">
                  <c:v>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A06-47D5-954E-E5D2471F19AD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6"/>
          <p:cNvSpPr txBox="1"/>
          <p:nvPr>
            <p:ph idx="12" type="sldNum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4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4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7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" name="Google Shape;2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864266" y="2851300"/>
            <a:ext cx="5292001" cy="397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7"/>
          <p:cNvPicPr preferRelativeResize="0"/>
          <p:nvPr/>
        </p:nvPicPr>
        <p:blipFill rotWithShape="1">
          <a:blip r:embed="rId3">
            <a:alphaModFix/>
          </a:blip>
          <a:srcRect b="27798" l="0" r="0" t="44000"/>
          <a:stretch/>
        </p:blipFill>
        <p:spPr>
          <a:xfrm>
            <a:off x="8899534" y="5661634"/>
            <a:ext cx="4099767" cy="115613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7"/>
          <p:cNvSpPr/>
          <p:nvPr/>
        </p:nvSpPr>
        <p:spPr>
          <a:xfrm>
            <a:off x="-33" y="-92267"/>
            <a:ext cx="12192000" cy="169200"/>
          </a:xfrm>
          <a:prstGeom prst="rect">
            <a:avLst/>
          </a:prstGeom>
          <a:solidFill>
            <a:srgbClr val="6ADBD9"/>
          </a:solidFill>
          <a:ln cap="flat" cmpd="sng" w="9525">
            <a:solidFill>
              <a:srgbClr val="6ADB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Slide de Título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4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4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4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4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14.jp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9" Type="http://schemas.openxmlformats.org/officeDocument/2006/relationships/image" Target="../media/image50.png"/><Relationship Id="rId5" Type="http://schemas.openxmlformats.org/officeDocument/2006/relationships/image" Target="../media/image3.png"/><Relationship Id="rId6" Type="http://schemas.openxmlformats.org/officeDocument/2006/relationships/hyperlink" Target="https://www.linkedin.com/in/vivian-martini-718787113/" TargetMode="External"/><Relationship Id="rId7" Type="http://schemas.openxmlformats.org/officeDocument/2006/relationships/hyperlink" Target="http://www.linkedin.com/in/gabrielmargonato" TargetMode="External"/><Relationship Id="rId8" Type="http://schemas.openxmlformats.org/officeDocument/2006/relationships/hyperlink" Target="mailto:gabrielmargonato@outlook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1.png"/><Relationship Id="rId5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29.png"/><Relationship Id="rId6" Type="http://schemas.openxmlformats.org/officeDocument/2006/relationships/chart" Target="../charts/chart1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29.png"/><Relationship Id="rId6" Type="http://schemas.openxmlformats.org/officeDocument/2006/relationships/chart" Target="../charts/chart2.xml"/><Relationship Id="rId7" Type="http://schemas.openxmlformats.org/officeDocument/2006/relationships/chart" Target="../charts/chart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29.png"/><Relationship Id="rId6" Type="http://schemas.openxmlformats.org/officeDocument/2006/relationships/chart" Target="../charts/chart4.xml"/><Relationship Id="rId7" Type="http://schemas.openxmlformats.org/officeDocument/2006/relationships/chart" Target="../charts/chart5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29.png"/><Relationship Id="rId6" Type="http://schemas.openxmlformats.org/officeDocument/2006/relationships/chart" Target="../charts/chart6.xml"/><Relationship Id="rId7" Type="http://schemas.openxmlformats.org/officeDocument/2006/relationships/chart" Target="../charts/chart7.xml"/><Relationship Id="rId8" Type="http://schemas.openxmlformats.org/officeDocument/2006/relationships/chart" Target="../charts/chart8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29.png"/><Relationship Id="rId6" Type="http://schemas.openxmlformats.org/officeDocument/2006/relationships/chart" Target="../charts/chart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29.png"/><Relationship Id="rId6" Type="http://schemas.openxmlformats.org/officeDocument/2006/relationships/chart" Target="../charts/chart10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29.png"/><Relationship Id="rId6" Type="http://schemas.openxmlformats.org/officeDocument/2006/relationships/chart" Target="../charts/chart11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8.jpg"/><Relationship Id="rId5" Type="http://schemas.openxmlformats.org/officeDocument/2006/relationships/image" Target="../media/image1.png"/><Relationship Id="rId6" Type="http://schemas.openxmlformats.org/officeDocument/2006/relationships/image" Target="../media/image2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47.png"/><Relationship Id="rId6" Type="http://schemas.openxmlformats.org/officeDocument/2006/relationships/image" Target="../media/image24.png"/><Relationship Id="rId7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47.png"/><Relationship Id="rId6" Type="http://schemas.openxmlformats.org/officeDocument/2006/relationships/image" Target="../media/image34.png"/><Relationship Id="rId7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47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36.png"/><Relationship Id="rId6" Type="http://schemas.openxmlformats.org/officeDocument/2006/relationships/image" Target="../media/image25.png"/><Relationship Id="rId7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jpg"/><Relationship Id="rId4" Type="http://schemas.openxmlformats.org/officeDocument/2006/relationships/image" Target="../media/image1.png"/><Relationship Id="rId5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49.png"/><Relationship Id="rId6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9" Type="http://schemas.openxmlformats.org/officeDocument/2006/relationships/image" Target="../media/image45.png"/><Relationship Id="rId5" Type="http://schemas.openxmlformats.org/officeDocument/2006/relationships/hyperlink" Target="about:blank" TargetMode="External"/><Relationship Id="rId6" Type="http://schemas.openxmlformats.org/officeDocument/2006/relationships/hyperlink" Target="about:blank" TargetMode="External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1.png"/><Relationship Id="rId5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7" Type="http://schemas.openxmlformats.org/officeDocument/2006/relationships/image" Target="../media/image41.png"/><Relationship Id="rId8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"/>
          <p:cNvGrpSpPr/>
          <p:nvPr/>
        </p:nvGrpSpPr>
        <p:grpSpPr>
          <a:xfrm>
            <a:off x="1" y="0"/>
            <a:ext cx="3445568" cy="6858002"/>
            <a:chOff x="0" y="0"/>
            <a:chExt cx="3445566" cy="6858001"/>
          </a:xfrm>
        </p:grpSpPr>
        <p:sp>
          <p:nvSpPr>
            <p:cNvPr id="98" name="Google Shape;98;p1"/>
            <p:cNvSpPr/>
            <p:nvPr/>
          </p:nvSpPr>
          <p:spPr>
            <a:xfrm>
              <a:off x="0" y="0"/>
              <a:ext cx="3445566" cy="6858000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oogle Shape;151;p26" id="99" name="Google Shape;99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85430" y="5043720"/>
              <a:ext cx="2360136" cy="1814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" name="Google Shape;100;p1"/>
          <p:cNvSpPr txBox="1"/>
          <p:nvPr/>
        </p:nvSpPr>
        <p:spPr>
          <a:xfrm>
            <a:off x="4027896" y="1839558"/>
            <a:ext cx="6004551" cy="4524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Nome do Aluno: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Vivian Pavão de Martini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Coordenadores: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Profª Drª Alessandra de Álvila Montini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Profª Dr.  Adolpho Walter Pimazoni Canton</a:t>
            </a:r>
            <a:endParaRPr/>
          </a:p>
        </p:txBody>
      </p:sp>
      <p:sp>
        <p:nvSpPr>
          <p:cNvPr id="101" name="Google Shape;101;p1"/>
          <p:cNvSpPr txBox="1"/>
          <p:nvPr/>
        </p:nvSpPr>
        <p:spPr>
          <a:xfrm>
            <a:off x="4027896" y="502978"/>
            <a:ext cx="6533286" cy="721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2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Pós Graduação em Análise de Dados, Data Mining e Inteligência Artificial – Turma PIADMI17 </a:t>
            </a:r>
            <a:endParaRPr b="0" i="0" sz="100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818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         </a:t>
            </a:r>
            <a:endParaRPr/>
          </a:p>
        </p:txBody>
      </p:sp>
      <p:pic>
        <p:nvPicPr>
          <p:cNvPr descr="Google Shape;154;p26" id="102" name="Google Shape;102;p1"/>
          <p:cNvPicPr preferRelativeResize="0"/>
          <p:nvPr/>
        </p:nvPicPr>
        <p:blipFill rotWithShape="1">
          <a:blip r:embed="rId4">
            <a:alphaModFix/>
          </a:blip>
          <a:srcRect b="41925" l="7579" r="8723" t="41980"/>
          <a:stretch/>
        </p:blipFill>
        <p:spPr>
          <a:xfrm>
            <a:off x="10254265" y="6388856"/>
            <a:ext cx="1705363" cy="32794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"/>
          <p:cNvSpPr txBox="1"/>
          <p:nvPr/>
        </p:nvSpPr>
        <p:spPr>
          <a:xfrm>
            <a:off x="236846" y="4489731"/>
            <a:ext cx="2884552" cy="4737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Vivian Martini</a:t>
            </a:r>
            <a:endParaRPr/>
          </a:p>
        </p:txBody>
      </p:sp>
      <p:pic>
        <p:nvPicPr>
          <p:cNvPr descr="Imagem" id="104" name="Google Shape;10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9642" y="3943849"/>
            <a:ext cx="327820" cy="327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 txBox="1"/>
          <p:nvPr/>
        </p:nvSpPr>
        <p:spPr>
          <a:xfrm>
            <a:off x="4631272" y="3983666"/>
            <a:ext cx="639675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Linkedin:</a:t>
            </a:r>
            <a:r>
              <a:rPr b="0" i="0" lang="pt-BR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pt-BR" sz="1800" u="sng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www.linkedin.com/in/vivian-martini-718787113/</a:t>
            </a:r>
            <a:endParaRPr b="0" i="0" sz="1800" u="sng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4624313" y="4477956"/>
            <a:ext cx="406200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E-mail: </a:t>
            </a:r>
            <a:r>
              <a:rPr b="0" i="0" lang="pt-BR" sz="1800" u="sng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vivianpmartini@yahoo.com.br</a:t>
            </a:r>
            <a:endParaRPr b="0" i="0" sz="1800" u="sng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  <a:hlinkClick r:id="rId8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4631272" y="3486150"/>
            <a:ext cx="599561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Accenture:</a:t>
            </a:r>
            <a:r>
              <a:rPr b="0" i="0" lang="pt-BR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Inside Sales Account Representative Analyst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" id="108" name="Google Shape;108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57293" y="2831788"/>
            <a:ext cx="472517" cy="473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"/>
          <p:cNvSpPr txBox="1"/>
          <p:nvPr/>
        </p:nvSpPr>
        <p:spPr>
          <a:xfrm>
            <a:off x="4631272" y="2960569"/>
            <a:ext cx="40575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Formação:</a:t>
            </a:r>
            <a:r>
              <a:rPr b="0" i="0" lang="pt-BR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Administração, Mackenzie</a:t>
            </a:r>
            <a:endParaRPr/>
          </a:p>
        </p:txBody>
      </p:sp>
      <p:pic>
        <p:nvPicPr>
          <p:cNvPr id="110" name="Google Shape;110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5469" y="1029699"/>
            <a:ext cx="2331819" cy="291415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" name="Google Shape;111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36184" y="3468280"/>
            <a:ext cx="327819" cy="327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ahoo Finanças – Apps no Google Play" id="112" name="Google Shape;112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14945" y="4419418"/>
            <a:ext cx="370296" cy="370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10"/>
          <p:cNvGrpSpPr/>
          <p:nvPr/>
        </p:nvGrpSpPr>
        <p:grpSpPr>
          <a:xfrm>
            <a:off x="-3251199" y="-304800"/>
            <a:ext cx="10893700" cy="7467600"/>
            <a:chOff x="-2438400" y="-228600"/>
            <a:chExt cx="8170275" cy="5600700"/>
          </a:xfrm>
        </p:grpSpPr>
        <p:grpSp>
          <p:nvGrpSpPr>
            <p:cNvPr id="267" name="Google Shape;267;p10"/>
            <p:cNvGrpSpPr/>
            <p:nvPr/>
          </p:nvGrpSpPr>
          <p:grpSpPr>
            <a:xfrm>
              <a:off x="-2438400" y="0"/>
              <a:ext cx="8017875" cy="5372100"/>
              <a:chOff x="-2438400" y="0"/>
              <a:chExt cx="8017875" cy="5372100"/>
            </a:xfrm>
          </p:grpSpPr>
          <p:pic>
            <p:nvPicPr>
              <p:cNvPr id="268" name="Google Shape;268;p10"/>
              <p:cNvPicPr preferRelativeResize="0"/>
              <p:nvPr/>
            </p:nvPicPr>
            <p:blipFill rotWithShape="1">
              <a:blip r:embed="rId3">
                <a:alphaModFix/>
              </a:blip>
              <a:srcRect b="0" l="-43947" r="0" t="0"/>
              <a:stretch/>
            </p:blipFill>
            <p:spPr>
              <a:xfrm flipH="1" rot="10800000">
                <a:off x="-2438400" y="0"/>
                <a:ext cx="7987800" cy="5143500"/>
              </a:xfrm>
              <a:prstGeom prst="trapezoid">
                <a:avLst>
                  <a:gd fmla="val 41313" name="adj"/>
                </a:avLst>
              </a:prstGeom>
              <a:noFill/>
              <a:ln>
                <a:noFill/>
              </a:ln>
            </p:spPr>
          </p:pic>
          <p:cxnSp>
            <p:nvCxnSpPr>
              <p:cNvPr id="269" name="Google Shape;269;p10"/>
              <p:cNvCxnSpPr/>
              <p:nvPr/>
            </p:nvCxnSpPr>
            <p:spPr>
              <a:xfrm flipH="1">
                <a:off x="3371775" y="0"/>
                <a:ext cx="2207700" cy="5372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DBD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270" name="Google Shape;270;p10"/>
            <p:cNvCxnSpPr/>
            <p:nvPr/>
          </p:nvCxnSpPr>
          <p:spPr>
            <a:xfrm flipH="1">
              <a:off x="3524175" y="-228600"/>
              <a:ext cx="2207700" cy="5372100"/>
            </a:xfrm>
            <a:prstGeom prst="straightConnector1">
              <a:avLst/>
            </a:prstGeom>
            <a:noFill/>
            <a:ln cap="flat" cmpd="sng" w="19050">
              <a:solidFill>
                <a:srgbClr val="6ADBD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71" name="Google Shape;271;p10"/>
          <p:cNvGrpSpPr/>
          <p:nvPr/>
        </p:nvGrpSpPr>
        <p:grpSpPr>
          <a:xfrm>
            <a:off x="16118" y="27970"/>
            <a:ext cx="5266000" cy="5143500"/>
            <a:chOff x="4063978" y="94597"/>
            <a:chExt cx="2977228" cy="2308431"/>
          </a:xfrm>
        </p:grpSpPr>
        <p:sp>
          <p:nvSpPr>
            <p:cNvPr id="272" name="Google Shape;272;p10"/>
            <p:cNvSpPr/>
            <p:nvPr/>
          </p:nvSpPr>
          <p:spPr>
            <a:xfrm rot="10800000">
              <a:off x="4063978" y="94597"/>
              <a:ext cx="2977228" cy="2308431"/>
            </a:xfrm>
            <a:prstGeom prst="rect">
              <a:avLst/>
            </a:prstGeom>
            <a:solidFill>
              <a:srgbClr val="6ADB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73" name="Google Shape;273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10800000">
              <a:off x="4126949" y="96004"/>
              <a:ext cx="2027620" cy="1407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4" name="Google Shape;274;p10"/>
          <p:cNvSpPr txBox="1"/>
          <p:nvPr/>
        </p:nvSpPr>
        <p:spPr>
          <a:xfrm>
            <a:off x="960560" y="3052219"/>
            <a:ext cx="430579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Análise Exploratória</a:t>
            </a:r>
            <a:endParaRPr/>
          </a:p>
        </p:txBody>
      </p:sp>
      <p:sp>
        <p:nvSpPr>
          <p:cNvPr id="275" name="Google Shape;275;p10"/>
          <p:cNvSpPr txBox="1"/>
          <p:nvPr/>
        </p:nvSpPr>
        <p:spPr>
          <a:xfrm>
            <a:off x="7998653" y="2375110"/>
            <a:ext cx="2661799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Medidas resumo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Análise de </a:t>
            </a:r>
            <a:r>
              <a:rPr i="1" lang="pt-BR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outliers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Análise de</a:t>
            </a:r>
            <a:r>
              <a:rPr lang="pt-BR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pt-BR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missings</a:t>
            </a:r>
            <a:endParaRPr i="1"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6" name="Google Shape;27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34250" y="5305425"/>
            <a:ext cx="48577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49749" y="5205154"/>
            <a:ext cx="48577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8946843" y="3088547"/>
            <a:ext cx="4857750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0"/>
          <p:cNvSpPr/>
          <p:nvPr/>
        </p:nvSpPr>
        <p:spPr>
          <a:xfrm>
            <a:off x="7716852" y="1632858"/>
            <a:ext cx="2943600" cy="3979450"/>
          </a:xfrm>
          <a:prstGeom prst="rect">
            <a:avLst/>
          </a:prstGeom>
          <a:noFill/>
          <a:ln cap="flat" cmpd="dbl" w="60325">
            <a:solidFill>
              <a:srgbClr val="6ADBD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1"/>
          <p:cNvSpPr txBox="1"/>
          <p:nvPr/>
        </p:nvSpPr>
        <p:spPr>
          <a:xfrm>
            <a:off x="11475031" y="419378"/>
            <a:ext cx="3837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11529391" y="419378"/>
            <a:ext cx="274984" cy="25162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7" name="Google Shape;287;p11"/>
          <p:cNvPicPr preferRelativeResize="0"/>
          <p:nvPr/>
        </p:nvPicPr>
        <p:blipFill rotWithShape="1">
          <a:blip r:embed="rId4">
            <a:alphaModFix/>
          </a:blip>
          <a:srcRect b="41925" l="7580" r="8724" t="41980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1"/>
          <p:cNvSpPr/>
          <p:nvPr/>
        </p:nvSpPr>
        <p:spPr>
          <a:xfrm>
            <a:off x="3852073" y="1488700"/>
            <a:ext cx="7622958" cy="4770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Sexo: 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maioria dos colaboradores é do sexo Masculino (68,52%);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Departamento: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a maioria dos colaboradores trabalham no Escritório (53,24%) o restante trabalha em Obra (46,76);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Cargo: 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os Cargos mostram uma estrutura similar de uma pirâmidade, ou seja, na base o nível Operacional (69,91%), no centro o nível Tático (24,07%) e no topo Estratégico (6,02%);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Regime de Contratação: 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grande maioria dos colaboradores pertencem ao regime CLT (75,58%);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Região de Atuação: 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os colaboradores atuam majoritariamente na região Sudeste (98,50%);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Estado Civil: 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grande parte dos colaboradores são Casados (48,38%) ou Solteiros (43,29%);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Escolaridade: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praticamente a metade dos colaboradores possuem Ensino Superior (50,70%), enquanto ensino média ocupa a segunda posição com 25,58%). </a:t>
            </a:r>
            <a:endParaRPr/>
          </a:p>
          <a:p>
            <a:pPr indent="-1841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89" name="Google Shape;289;p11"/>
          <p:cNvGrpSpPr/>
          <p:nvPr/>
        </p:nvGrpSpPr>
        <p:grpSpPr>
          <a:xfrm>
            <a:off x="0" y="0"/>
            <a:ext cx="3445568" cy="6858002"/>
            <a:chOff x="0" y="0"/>
            <a:chExt cx="3445566" cy="6858001"/>
          </a:xfrm>
        </p:grpSpPr>
        <p:sp>
          <p:nvSpPr>
            <p:cNvPr id="290" name="Google Shape;290;p11"/>
            <p:cNvSpPr/>
            <p:nvPr/>
          </p:nvSpPr>
          <p:spPr>
            <a:xfrm>
              <a:off x="0" y="0"/>
              <a:ext cx="3445566" cy="6858000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oogle Shape;198;p28" id="291" name="Google Shape;291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85430" y="5043720"/>
              <a:ext cx="2360136" cy="1814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" name="Google Shape;292;p11"/>
          <p:cNvSpPr txBox="1"/>
          <p:nvPr/>
        </p:nvSpPr>
        <p:spPr>
          <a:xfrm>
            <a:off x="45726" y="4471659"/>
            <a:ext cx="3354116" cy="713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11"/>
          <p:cNvSpPr/>
          <p:nvPr/>
        </p:nvSpPr>
        <p:spPr>
          <a:xfrm>
            <a:off x="3852073" y="5383903"/>
            <a:ext cx="7622958" cy="4571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1"/>
          <p:cNvSpPr txBox="1"/>
          <p:nvPr/>
        </p:nvSpPr>
        <p:spPr>
          <a:xfrm>
            <a:off x="3852073" y="5466703"/>
            <a:ext cx="6097554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Fonte: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Base: “Construtora_29.08.21.xlsx”. Aba: “Func_Atv_29.08.21_modificadaRS”.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R-Stúdio: Análise Exploratória de Dados.R</a:t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3588482" y="314551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ct val="100000"/>
              <a:buFont typeface="Poppins"/>
              <a:buNone/>
            </a:pPr>
            <a:r>
              <a:rPr lang="pt-BR" sz="24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4.1. Análise Exploratória – Variáveis Qualitativas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ct val="100000"/>
              <a:buFont typeface="Poppins"/>
              <a:buNone/>
            </a:pPr>
            <a:r>
              <a:rPr lang="pt-BR" sz="11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           VIVIAN PAVÃO DE MARTINI | </a:t>
            </a:r>
            <a:r>
              <a:rPr lang="pt-B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PIADMI17 </a:t>
            </a:r>
            <a:endParaRPr/>
          </a:p>
        </p:txBody>
      </p:sp>
      <p:sp>
        <p:nvSpPr>
          <p:cNvPr id="296" name="Google Shape;296;p11"/>
          <p:cNvSpPr/>
          <p:nvPr/>
        </p:nvSpPr>
        <p:spPr>
          <a:xfrm>
            <a:off x="388280" y="2902358"/>
            <a:ext cx="2669007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pt-BR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Sexo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pt-BR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Departamento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pt-BR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Cargo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pt-BR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Regime de Contratação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pt-BR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Região de Atuação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pt-BR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Estado Civil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pt-BR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Escolaridade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7" name="Google Shape;29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768" y="1146032"/>
            <a:ext cx="3019279" cy="1935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2"/>
          <p:cNvSpPr txBox="1"/>
          <p:nvPr/>
        </p:nvSpPr>
        <p:spPr>
          <a:xfrm>
            <a:off x="11475031" y="419378"/>
            <a:ext cx="3837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12"/>
          <p:cNvSpPr/>
          <p:nvPr/>
        </p:nvSpPr>
        <p:spPr>
          <a:xfrm>
            <a:off x="11529391" y="419378"/>
            <a:ext cx="274984" cy="25162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5" name="Google Shape;305;p12"/>
          <p:cNvPicPr preferRelativeResize="0"/>
          <p:nvPr/>
        </p:nvPicPr>
        <p:blipFill rotWithShape="1">
          <a:blip r:embed="rId4">
            <a:alphaModFix/>
          </a:blip>
          <a:srcRect b="41925" l="7580" r="8724" t="41980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12"/>
          <p:cNvGrpSpPr/>
          <p:nvPr/>
        </p:nvGrpSpPr>
        <p:grpSpPr>
          <a:xfrm>
            <a:off x="0" y="0"/>
            <a:ext cx="3445568" cy="6858002"/>
            <a:chOff x="0" y="0"/>
            <a:chExt cx="3445566" cy="6858001"/>
          </a:xfrm>
        </p:grpSpPr>
        <p:sp>
          <p:nvSpPr>
            <p:cNvPr id="307" name="Google Shape;307;p12"/>
            <p:cNvSpPr/>
            <p:nvPr/>
          </p:nvSpPr>
          <p:spPr>
            <a:xfrm>
              <a:off x="0" y="0"/>
              <a:ext cx="3445566" cy="6858000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oogle Shape;198;p28" id="308" name="Google Shape;308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85430" y="5043720"/>
              <a:ext cx="2360136" cy="1814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9" name="Google Shape;309;p12"/>
          <p:cNvSpPr txBox="1"/>
          <p:nvPr/>
        </p:nvSpPr>
        <p:spPr>
          <a:xfrm>
            <a:off x="45726" y="4471659"/>
            <a:ext cx="3354116" cy="713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12"/>
          <p:cNvSpPr/>
          <p:nvPr/>
        </p:nvSpPr>
        <p:spPr>
          <a:xfrm>
            <a:off x="3852073" y="5383903"/>
            <a:ext cx="7622958" cy="4571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2"/>
          <p:cNvSpPr txBox="1"/>
          <p:nvPr/>
        </p:nvSpPr>
        <p:spPr>
          <a:xfrm>
            <a:off x="3852073" y="5466703"/>
            <a:ext cx="609755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Fonte: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Base: “Construtora_29.08.21.xlsx”. Aba: “Func_Atv_29.08.21_modificadaRS”.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R-Stúdio: Análise Exploratória de Dados.R.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Gráficos: “Construtora_29.08.21.xlsx”. Aba: “Variáveis Qualitativas”.</a:t>
            </a:r>
            <a:endParaRPr/>
          </a:p>
        </p:txBody>
      </p:sp>
      <p:sp>
        <p:nvSpPr>
          <p:cNvPr id="312" name="Google Shape;312;p12"/>
          <p:cNvSpPr txBox="1"/>
          <p:nvPr/>
        </p:nvSpPr>
        <p:spPr>
          <a:xfrm>
            <a:off x="3588482" y="314551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2400"/>
              <a:buFont typeface="Poppins"/>
              <a:buNone/>
            </a:pPr>
            <a:r>
              <a:rPr lang="pt-BR" sz="24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4.1.1. Análise Exploratória – Variável Sexo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1100"/>
              <a:buFont typeface="Poppins"/>
              <a:buNone/>
            </a:pPr>
            <a:r>
              <a:rPr lang="pt-BR" sz="11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           VIVIAN PAVÃO DE MARTINI | </a:t>
            </a:r>
            <a:r>
              <a:rPr lang="pt-B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PIADMI17 </a:t>
            </a:r>
            <a:endParaRPr/>
          </a:p>
        </p:txBody>
      </p:sp>
      <p:sp>
        <p:nvSpPr>
          <p:cNvPr id="313" name="Google Shape;313;p12"/>
          <p:cNvSpPr/>
          <p:nvPr/>
        </p:nvSpPr>
        <p:spPr>
          <a:xfrm>
            <a:off x="388280" y="3237925"/>
            <a:ext cx="266900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Sexo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4" name="Google Shape;31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768" y="1146032"/>
            <a:ext cx="3019279" cy="193543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5" name="Google Shape;315;p12"/>
          <p:cNvGraphicFramePr/>
          <p:nvPr/>
        </p:nvGraphicFramePr>
        <p:xfrm>
          <a:off x="5377627" y="1709867"/>
          <a:ext cx="4572000" cy="2743200"/>
        </p:xfrm>
        <a:graphic>
          <a:graphicData uri="http://schemas.openxmlformats.org/drawingml/2006/chart">
            <c:chart r:id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3"/>
          <p:cNvSpPr txBox="1"/>
          <p:nvPr/>
        </p:nvSpPr>
        <p:spPr>
          <a:xfrm>
            <a:off x="11475031" y="419378"/>
            <a:ext cx="3837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" name="Google Shape;322;p13"/>
          <p:cNvSpPr/>
          <p:nvPr/>
        </p:nvSpPr>
        <p:spPr>
          <a:xfrm>
            <a:off x="11529391" y="419378"/>
            <a:ext cx="274984" cy="25162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3" name="Google Shape;323;p13"/>
          <p:cNvPicPr preferRelativeResize="0"/>
          <p:nvPr/>
        </p:nvPicPr>
        <p:blipFill rotWithShape="1">
          <a:blip r:embed="rId4">
            <a:alphaModFix/>
          </a:blip>
          <a:srcRect b="41925" l="7580" r="8724" t="41980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13"/>
          <p:cNvGrpSpPr/>
          <p:nvPr/>
        </p:nvGrpSpPr>
        <p:grpSpPr>
          <a:xfrm>
            <a:off x="0" y="0"/>
            <a:ext cx="3445568" cy="6858002"/>
            <a:chOff x="0" y="0"/>
            <a:chExt cx="3445566" cy="6858001"/>
          </a:xfrm>
        </p:grpSpPr>
        <p:sp>
          <p:nvSpPr>
            <p:cNvPr id="325" name="Google Shape;325;p13"/>
            <p:cNvSpPr/>
            <p:nvPr/>
          </p:nvSpPr>
          <p:spPr>
            <a:xfrm>
              <a:off x="0" y="0"/>
              <a:ext cx="3445566" cy="6858000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oogle Shape;198;p28" id="326" name="Google Shape;326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85430" y="5043720"/>
              <a:ext cx="2360136" cy="1814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" name="Google Shape;327;p13"/>
          <p:cNvSpPr txBox="1"/>
          <p:nvPr/>
        </p:nvSpPr>
        <p:spPr>
          <a:xfrm>
            <a:off x="45726" y="4471659"/>
            <a:ext cx="3354116" cy="713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13"/>
          <p:cNvSpPr/>
          <p:nvPr/>
        </p:nvSpPr>
        <p:spPr>
          <a:xfrm>
            <a:off x="3852073" y="5383903"/>
            <a:ext cx="7622958" cy="4571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3"/>
          <p:cNvSpPr txBox="1"/>
          <p:nvPr/>
        </p:nvSpPr>
        <p:spPr>
          <a:xfrm>
            <a:off x="3852073" y="5466703"/>
            <a:ext cx="609755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Fonte: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Base: “Construtora_29.08.21.xlsx”. Aba: “Func_Atv_29.08.21_modificadaRS”.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R-Stúdio: Análise Exploratória de Dados.R.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Gráficos: “Construtora_29.08.21.xlsx”. Aba: “Variáveis Qualitativas”.</a:t>
            </a:r>
            <a:endParaRPr/>
          </a:p>
        </p:txBody>
      </p:sp>
      <p:sp>
        <p:nvSpPr>
          <p:cNvPr id="330" name="Google Shape;330;p13"/>
          <p:cNvSpPr txBox="1"/>
          <p:nvPr/>
        </p:nvSpPr>
        <p:spPr>
          <a:xfrm>
            <a:off x="3588482" y="314551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1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ct val="100000"/>
              <a:buFont typeface="Poppins"/>
              <a:buNone/>
            </a:pPr>
            <a:r>
              <a:rPr lang="pt-BR" sz="24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4.1.2. Análise Exploratória – Variável Departamento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ct val="100000"/>
              <a:buFont typeface="Poppins"/>
              <a:buNone/>
            </a:pPr>
            <a:r>
              <a:rPr lang="pt-BR" sz="11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           VIVIAN PAVÃO DE MARTINI | </a:t>
            </a:r>
            <a:r>
              <a:rPr lang="pt-B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PIADMI17 </a:t>
            </a:r>
            <a:endParaRPr/>
          </a:p>
        </p:txBody>
      </p:sp>
      <p:sp>
        <p:nvSpPr>
          <p:cNvPr id="331" name="Google Shape;331;p13"/>
          <p:cNvSpPr/>
          <p:nvPr/>
        </p:nvSpPr>
        <p:spPr>
          <a:xfrm>
            <a:off x="388280" y="3237925"/>
            <a:ext cx="2669007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Departamento</a:t>
            </a:r>
            <a:endParaRPr b="1" sz="10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sz="105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2" name="Google Shape;33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768" y="1146032"/>
            <a:ext cx="3019279" cy="193543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3" name="Google Shape;333;p13"/>
          <p:cNvGraphicFramePr/>
          <p:nvPr/>
        </p:nvGraphicFramePr>
        <p:xfrm>
          <a:off x="5110957" y="1670180"/>
          <a:ext cx="4838670" cy="2956257"/>
        </p:xfrm>
        <a:graphic>
          <a:graphicData uri="http://schemas.openxmlformats.org/drawingml/2006/chart">
            <c:chart r:id="rId6"/>
          </a:graphicData>
        </a:graphic>
      </p:graphicFrame>
      <p:graphicFrame>
        <p:nvGraphicFramePr>
          <p:cNvPr id="334" name="Google Shape;334;p13"/>
          <p:cNvGraphicFramePr/>
          <p:nvPr/>
        </p:nvGraphicFramePr>
        <p:xfrm>
          <a:off x="5377552" y="1776708"/>
          <a:ext cx="4572000" cy="2743200"/>
        </p:xfrm>
        <a:graphic>
          <a:graphicData uri="http://schemas.openxmlformats.org/drawingml/2006/chart">
            <c:chart r:id="rId7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4"/>
          <p:cNvSpPr txBox="1"/>
          <p:nvPr/>
        </p:nvSpPr>
        <p:spPr>
          <a:xfrm>
            <a:off x="11475031" y="419378"/>
            <a:ext cx="3837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1" name="Google Shape;341;p14"/>
          <p:cNvSpPr/>
          <p:nvPr/>
        </p:nvSpPr>
        <p:spPr>
          <a:xfrm>
            <a:off x="11529391" y="419378"/>
            <a:ext cx="274984" cy="25162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2" name="Google Shape;342;p14"/>
          <p:cNvPicPr preferRelativeResize="0"/>
          <p:nvPr/>
        </p:nvPicPr>
        <p:blipFill rotWithShape="1">
          <a:blip r:embed="rId4">
            <a:alphaModFix/>
          </a:blip>
          <a:srcRect b="41925" l="7580" r="8724" t="41980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14"/>
          <p:cNvGrpSpPr/>
          <p:nvPr/>
        </p:nvGrpSpPr>
        <p:grpSpPr>
          <a:xfrm>
            <a:off x="0" y="0"/>
            <a:ext cx="3445568" cy="6858002"/>
            <a:chOff x="0" y="0"/>
            <a:chExt cx="3445566" cy="6858001"/>
          </a:xfrm>
        </p:grpSpPr>
        <p:sp>
          <p:nvSpPr>
            <p:cNvPr id="344" name="Google Shape;344;p14"/>
            <p:cNvSpPr/>
            <p:nvPr/>
          </p:nvSpPr>
          <p:spPr>
            <a:xfrm>
              <a:off x="0" y="0"/>
              <a:ext cx="3445566" cy="6858000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oogle Shape;198;p28" id="345" name="Google Shape;345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85430" y="5043720"/>
              <a:ext cx="2360136" cy="1814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6" name="Google Shape;346;p14"/>
          <p:cNvSpPr txBox="1"/>
          <p:nvPr/>
        </p:nvSpPr>
        <p:spPr>
          <a:xfrm>
            <a:off x="45726" y="4471659"/>
            <a:ext cx="3354116" cy="713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7" name="Google Shape;347;p14"/>
          <p:cNvSpPr/>
          <p:nvPr/>
        </p:nvSpPr>
        <p:spPr>
          <a:xfrm>
            <a:off x="3852073" y="5383903"/>
            <a:ext cx="7622958" cy="4571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4"/>
          <p:cNvSpPr txBox="1"/>
          <p:nvPr/>
        </p:nvSpPr>
        <p:spPr>
          <a:xfrm>
            <a:off x="3852073" y="5466703"/>
            <a:ext cx="609755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Fonte: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Base: “Construtora_29.08.21.xlsx”. Aba: “Func_Atv_29.08.21_modificadaRS”.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R-Stúdio: Análise Exploratória de Dados.R.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Gráficos: “Construtora_29.08.21.xlsx”. Aba: “Variáveis Qualitativas”.</a:t>
            </a:r>
            <a:endParaRPr/>
          </a:p>
        </p:txBody>
      </p:sp>
      <p:sp>
        <p:nvSpPr>
          <p:cNvPr id="349" name="Google Shape;349;p14"/>
          <p:cNvSpPr txBox="1"/>
          <p:nvPr/>
        </p:nvSpPr>
        <p:spPr>
          <a:xfrm>
            <a:off x="3588482" y="314551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2400"/>
              <a:buFont typeface="Poppins"/>
              <a:buNone/>
            </a:pPr>
            <a:r>
              <a:rPr lang="pt-BR" sz="24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4.1.3. Análise Exploratória – Variável Cargo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1100"/>
              <a:buFont typeface="Poppins"/>
              <a:buNone/>
            </a:pPr>
            <a:r>
              <a:rPr lang="pt-BR" sz="11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           VIVIAN PAVÃO DE MARTINI | </a:t>
            </a:r>
            <a:r>
              <a:rPr lang="pt-B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PIADMI17 </a:t>
            </a:r>
            <a:endParaRPr/>
          </a:p>
        </p:txBody>
      </p:sp>
      <p:sp>
        <p:nvSpPr>
          <p:cNvPr id="350" name="Google Shape;350;p14"/>
          <p:cNvSpPr/>
          <p:nvPr/>
        </p:nvSpPr>
        <p:spPr>
          <a:xfrm>
            <a:off x="388280" y="3237925"/>
            <a:ext cx="266900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Cargo</a:t>
            </a:r>
            <a:endParaRPr b="1"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1" name="Google Shape;35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768" y="1146032"/>
            <a:ext cx="3019279" cy="193543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2" name="Google Shape;352;p14"/>
          <p:cNvGraphicFramePr/>
          <p:nvPr/>
        </p:nvGraphicFramePr>
        <p:xfrm>
          <a:off x="5110957" y="1670180"/>
          <a:ext cx="4838670" cy="2956257"/>
        </p:xfrm>
        <a:graphic>
          <a:graphicData uri="http://schemas.openxmlformats.org/drawingml/2006/chart">
            <c:chart r:id="rId6"/>
          </a:graphicData>
        </a:graphic>
      </p:graphicFrame>
      <p:graphicFrame>
        <p:nvGraphicFramePr>
          <p:cNvPr id="353" name="Google Shape;353;p14"/>
          <p:cNvGraphicFramePr/>
          <p:nvPr/>
        </p:nvGraphicFramePr>
        <p:xfrm>
          <a:off x="5244292" y="1776708"/>
          <a:ext cx="4572000" cy="2743200"/>
        </p:xfrm>
        <a:graphic>
          <a:graphicData uri="http://schemas.openxmlformats.org/drawingml/2006/chart">
            <c:chart r:id="rId7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5"/>
          <p:cNvSpPr txBox="1"/>
          <p:nvPr/>
        </p:nvSpPr>
        <p:spPr>
          <a:xfrm>
            <a:off x="11475031" y="419378"/>
            <a:ext cx="3837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" name="Google Shape;360;p15"/>
          <p:cNvSpPr/>
          <p:nvPr/>
        </p:nvSpPr>
        <p:spPr>
          <a:xfrm>
            <a:off x="11529391" y="419378"/>
            <a:ext cx="274984" cy="25162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1" name="Google Shape;361;p15"/>
          <p:cNvPicPr preferRelativeResize="0"/>
          <p:nvPr/>
        </p:nvPicPr>
        <p:blipFill rotWithShape="1">
          <a:blip r:embed="rId4">
            <a:alphaModFix/>
          </a:blip>
          <a:srcRect b="41925" l="7580" r="8724" t="41980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15"/>
          <p:cNvGrpSpPr/>
          <p:nvPr/>
        </p:nvGrpSpPr>
        <p:grpSpPr>
          <a:xfrm>
            <a:off x="0" y="0"/>
            <a:ext cx="3445568" cy="6858002"/>
            <a:chOff x="0" y="0"/>
            <a:chExt cx="3445566" cy="6858001"/>
          </a:xfrm>
        </p:grpSpPr>
        <p:sp>
          <p:nvSpPr>
            <p:cNvPr id="363" name="Google Shape;363;p15"/>
            <p:cNvSpPr/>
            <p:nvPr/>
          </p:nvSpPr>
          <p:spPr>
            <a:xfrm>
              <a:off x="0" y="0"/>
              <a:ext cx="3445566" cy="6858000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oogle Shape;198;p28" id="364" name="Google Shape;364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85430" y="5043720"/>
              <a:ext cx="2360136" cy="1814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5" name="Google Shape;365;p15"/>
          <p:cNvSpPr txBox="1"/>
          <p:nvPr/>
        </p:nvSpPr>
        <p:spPr>
          <a:xfrm>
            <a:off x="45726" y="4471659"/>
            <a:ext cx="3354116" cy="713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6" name="Google Shape;366;p15"/>
          <p:cNvSpPr/>
          <p:nvPr/>
        </p:nvSpPr>
        <p:spPr>
          <a:xfrm>
            <a:off x="3852073" y="5383903"/>
            <a:ext cx="7622958" cy="4571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5"/>
          <p:cNvSpPr txBox="1"/>
          <p:nvPr/>
        </p:nvSpPr>
        <p:spPr>
          <a:xfrm>
            <a:off x="3852073" y="5466703"/>
            <a:ext cx="609755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Fonte: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Base: “Construtora_29.08.21.xlsx”. Aba: “Func_Atv_29.08.21_modificadaRS”.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R-Stúdio: Análise Exploratória de Dados.R.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Gráficos: “Construtora_29.08.21.xlsx”. Aba: “Variáveis Qualitativas”.</a:t>
            </a:r>
            <a:endParaRPr/>
          </a:p>
        </p:txBody>
      </p:sp>
      <p:sp>
        <p:nvSpPr>
          <p:cNvPr id="368" name="Google Shape;368;p15"/>
          <p:cNvSpPr txBox="1"/>
          <p:nvPr/>
        </p:nvSpPr>
        <p:spPr>
          <a:xfrm>
            <a:off x="3588481" y="314551"/>
            <a:ext cx="7309673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1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ct val="100000"/>
              <a:buFont typeface="Poppins"/>
              <a:buNone/>
            </a:pPr>
            <a:r>
              <a:rPr lang="pt-BR" sz="24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4.1.4. Análise Exploratória – Variável Regime de Contratação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ct val="100000"/>
              <a:buFont typeface="Poppins"/>
              <a:buNone/>
            </a:pPr>
            <a:r>
              <a:rPr lang="pt-BR" sz="11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           VIVIAN PAVÃO DE MARTINI | </a:t>
            </a:r>
            <a:r>
              <a:rPr lang="pt-B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PIADMI17 </a:t>
            </a:r>
            <a:endParaRPr/>
          </a:p>
        </p:txBody>
      </p:sp>
      <p:sp>
        <p:nvSpPr>
          <p:cNvPr id="369" name="Google Shape;369;p15"/>
          <p:cNvSpPr/>
          <p:nvPr/>
        </p:nvSpPr>
        <p:spPr>
          <a:xfrm>
            <a:off x="388280" y="3237925"/>
            <a:ext cx="266900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Regime de Contratação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0" name="Google Shape;37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768" y="1146032"/>
            <a:ext cx="3019279" cy="193543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1" name="Google Shape;371;p15"/>
          <p:cNvGraphicFramePr/>
          <p:nvPr/>
        </p:nvGraphicFramePr>
        <p:xfrm>
          <a:off x="5110957" y="1670180"/>
          <a:ext cx="4838670" cy="2956257"/>
        </p:xfrm>
        <a:graphic>
          <a:graphicData uri="http://schemas.openxmlformats.org/drawingml/2006/chart">
            <c:chart r:id="rId6"/>
          </a:graphicData>
        </a:graphic>
      </p:graphicFrame>
      <p:graphicFrame>
        <p:nvGraphicFramePr>
          <p:cNvPr id="372" name="Google Shape;372;p15"/>
          <p:cNvGraphicFramePr/>
          <p:nvPr/>
        </p:nvGraphicFramePr>
        <p:xfrm>
          <a:off x="5244292" y="1866325"/>
          <a:ext cx="4572000" cy="2743200"/>
        </p:xfrm>
        <a:graphic>
          <a:graphicData uri="http://schemas.openxmlformats.org/drawingml/2006/chart">
            <c:chart r:id="rId7"/>
          </a:graphicData>
        </a:graphic>
      </p:graphicFrame>
      <p:graphicFrame>
        <p:nvGraphicFramePr>
          <p:cNvPr id="373" name="Google Shape;373;p15"/>
          <p:cNvGraphicFramePr/>
          <p:nvPr/>
        </p:nvGraphicFramePr>
        <p:xfrm>
          <a:off x="5510962" y="1785251"/>
          <a:ext cx="4572000" cy="2743200"/>
        </p:xfrm>
        <a:graphic>
          <a:graphicData uri="http://schemas.openxmlformats.org/drawingml/2006/chart">
            <c:chart r:id="rId8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16"/>
          <p:cNvSpPr txBox="1"/>
          <p:nvPr/>
        </p:nvSpPr>
        <p:spPr>
          <a:xfrm>
            <a:off x="11475031" y="419378"/>
            <a:ext cx="3837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" name="Google Shape;380;p16"/>
          <p:cNvSpPr/>
          <p:nvPr/>
        </p:nvSpPr>
        <p:spPr>
          <a:xfrm>
            <a:off x="11529391" y="419378"/>
            <a:ext cx="274984" cy="25162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1" name="Google Shape;381;p16"/>
          <p:cNvPicPr preferRelativeResize="0"/>
          <p:nvPr/>
        </p:nvPicPr>
        <p:blipFill rotWithShape="1">
          <a:blip r:embed="rId4">
            <a:alphaModFix/>
          </a:blip>
          <a:srcRect b="41925" l="7580" r="8724" t="41980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p16"/>
          <p:cNvGrpSpPr/>
          <p:nvPr/>
        </p:nvGrpSpPr>
        <p:grpSpPr>
          <a:xfrm>
            <a:off x="0" y="0"/>
            <a:ext cx="3445568" cy="6858002"/>
            <a:chOff x="0" y="0"/>
            <a:chExt cx="3445566" cy="6858001"/>
          </a:xfrm>
        </p:grpSpPr>
        <p:sp>
          <p:nvSpPr>
            <p:cNvPr id="383" name="Google Shape;383;p16"/>
            <p:cNvSpPr/>
            <p:nvPr/>
          </p:nvSpPr>
          <p:spPr>
            <a:xfrm>
              <a:off x="0" y="0"/>
              <a:ext cx="3445566" cy="6858000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oogle Shape;198;p28" id="384" name="Google Shape;384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85430" y="5043720"/>
              <a:ext cx="2360136" cy="1814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5" name="Google Shape;385;p16"/>
          <p:cNvSpPr txBox="1"/>
          <p:nvPr/>
        </p:nvSpPr>
        <p:spPr>
          <a:xfrm>
            <a:off x="45726" y="4471659"/>
            <a:ext cx="3354116" cy="713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16"/>
          <p:cNvSpPr/>
          <p:nvPr/>
        </p:nvSpPr>
        <p:spPr>
          <a:xfrm>
            <a:off x="3852073" y="5383903"/>
            <a:ext cx="7622958" cy="4571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6"/>
          <p:cNvSpPr txBox="1"/>
          <p:nvPr/>
        </p:nvSpPr>
        <p:spPr>
          <a:xfrm>
            <a:off x="3852073" y="5466703"/>
            <a:ext cx="6097554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Fonte: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Base: “Construtora_29.08.21.xlsx”. Aba: “Func_Atv_29.08.21_modificadaRS”.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R-Stúdio: Análise Exploratória de Dados.R.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Gráficos: “Construtora_29.08.21.xlsx”. Aba: “Variáveis Qualitativas”.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16"/>
          <p:cNvSpPr txBox="1"/>
          <p:nvPr/>
        </p:nvSpPr>
        <p:spPr>
          <a:xfrm>
            <a:off x="3588482" y="314551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ct val="100000"/>
              <a:buFont typeface="Poppins"/>
              <a:buNone/>
            </a:pPr>
            <a:r>
              <a:rPr lang="pt-BR" sz="24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4.1.5. Análise Exploratória – Região de Atuação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ct val="100000"/>
              <a:buFont typeface="Poppins"/>
              <a:buNone/>
            </a:pPr>
            <a:r>
              <a:rPr lang="pt-BR" sz="11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           VIVIAN PAVÃO DE MARTINI | </a:t>
            </a:r>
            <a:r>
              <a:rPr lang="pt-B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PIADMI17 </a:t>
            </a:r>
            <a:endParaRPr/>
          </a:p>
        </p:txBody>
      </p:sp>
      <p:sp>
        <p:nvSpPr>
          <p:cNvPr id="389" name="Google Shape;389;p16"/>
          <p:cNvSpPr/>
          <p:nvPr/>
        </p:nvSpPr>
        <p:spPr>
          <a:xfrm>
            <a:off x="388280" y="3237925"/>
            <a:ext cx="2669007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Região de Atuação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0" name="Google Shape;39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768" y="1146032"/>
            <a:ext cx="3019279" cy="193543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1" name="Google Shape;391;p16"/>
          <p:cNvGraphicFramePr/>
          <p:nvPr/>
        </p:nvGraphicFramePr>
        <p:xfrm>
          <a:off x="5377627" y="1834244"/>
          <a:ext cx="4572000" cy="2743200"/>
        </p:xfrm>
        <a:graphic>
          <a:graphicData uri="http://schemas.openxmlformats.org/drawingml/2006/chart">
            <c:chart r:id="rId6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7"/>
          <p:cNvSpPr txBox="1"/>
          <p:nvPr/>
        </p:nvSpPr>
        <p:spPr>
          <a:xfrm>
            <a:off x="11475031" y="419378"/>
            <a:ext cx="3837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p17"/>
          <p:cNvSpPr/>
          <p:nvPr/>
        </p:nvSpPr>
        <p:spPr>
          <a:xfrm>
            <a:off x="11529391" y="419378"/>
            <a:ext cx="274984" cy="25162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9" name="Google Shape;399;p17"/>
          <p:cNvPicPr preferRelativeResize="0"/>
          <p:nvPr/>
        </p:nvPicPr>
        <p:blipFill rotWithShape="1">
          <a:blip r:embed="rId4">
            <a:alphaModFix/>
          </a:blip>
          <a:srcRect b="41925" l="7580" r="8724" t="41980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17"/>
          <p:cNvGrpSpPr/>
          <p:nvPr/>
        </p:nvGrpSpPr>
        <p:grpSpPr>
          <a:xfrm>
            <a:off x="0" y="0"/>
            <a:ext cx="3445568" cy="6858002"/>
            <a:chOff x="0" y="0"/>
            <a:chExt cx="3445566" cy="6858001"/>
          </a:xfrm>
        </p:grpSpPr>
        <p:sp>
          <p:nvSpPr>
            <p:cNvPr id="401" name="Google Shape;401;p17"/>
            <p:cNvSpPr/>
            <p:nvPr/>
          </p:nvSpPr>
          <p:spPr>
            <a:xfrm>
              <a:off x="0" y="0"/>
              <a:ext cx="3445566" cy="6858000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oogle Shape;198;p28" id="402" name="Google Shape;402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85430" y="5043720"/>
              <a:ext cx="2360136" cy="1814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3" name="Google Shape;403;p17"/>
          <p:cNvSpPr txBox="1"/>
          <p:nvPr/>
        </p:nvSpPr>
        <p:spPr>
          <a:xfrm>
            <a:off x="45726" y="4471659"/>
            <a:ext cx="3354116" cy="713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17"/>
          <p:cNvSpPr/>
          <p:nvPr/>
        </p:nvSpPr>
        <p:spPr>
          <a:xfrm>
            <a:off x="3852073" y="5383903"/>
            <a:ext cx="7622958" cy="4571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7"/>
          <p:cNvSpPr txBox="1"/>
          <p:nvPr/>
        </p:nvSpPr>
        <p:spPr>
          <a:xfrm>
            <a:off x="3852073" y="5466703"/>
            <a:ext cx="6097554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Fonte: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Base: “Construtora_29.08.21.xlsx”. Aba: “Func_Atv_29.08.21_modificadaRS”.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R-Stúdio: Análise Exploratória de Dados.R.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Gráficos: “Construtora_29.08.21.xlsx”. Aba: “Variáveis Qualitativas”.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17"/>
          <p:cNvSpPr txBox="1"/>
          <p:nvPr/>
        </p:nvSpPr>
        <p:spPr>
          <a:xfrm>
            <a:off x="3588482" y="314551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2400"/>
              <a:buFont typeface="Poppins"/>
              <a:buNone/>
            </a:pPr>
            <a:r>
              <a:rPr lang="pt-BR" sz="24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4.1.6. Análise Exploratória – Estado Civil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1100"/>
              <a:buFont typeface="Poppins"/>
              <a:buNone/>
            </a:pPr>
            <a:r>
              <a:rPr lang="pt-BR" sz="11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           VIVIAN PAVÃO DE MARTINI | </a:t>
            </a:r>
            <a:r>
              <a:rPr lang="pt-B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PIADMI17 </a:t>
            </a:r>
            <a:endParaRPr/>
          </a:p>
        </p:txBody>
      </p:sp>
      <p:sp>
        <p:nvSpPr>
          <p:cNvPr id="407" name="Google Shape;407;p17"/>
          <p:cNvSpPr/>
          <p:nvPr/>
        </p:nvSpPr>
        <p:spPr>
          <a:xfrm>
            <a:off x="388280" y="3237925"/>
            <a:ext cx="266900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Estado Civil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8" name="Google Shape;40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768" y="1146032"/>
            <a:ext cx="3019279" cy="193543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9" name="Google Shape;409;p17"/>
          <p:cNvGraphicFramePr/>
          <p:nvPr/>
        </p:nvGraphicFramePr>
        <p:xfrm>
          <a:off x="5554824" y="1834244"/>
          <a:ext cx="4572000" cy="2743200"/>
        </p:xfrm>
        <a:graphic>
          <a:graphicData uri="http://schemas.openxmlformats.org/drawingml/2006/chart">
            <c:chart r:id="rId6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8"/>
          <p:cNvSpPr txBox="1"/>
          <p:nvPr/>
        </p:nvSpPr>
        <p:spPr>
          <a:xfrm>
            <a:off x="11475031" y="419378"/>
            <a:ext cx="3837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" name="Google Shape;416;p18"/>
          <p:cNvSpPr/>
          <p:nvPr/>
        </p:nvSpPr>
        <p:spPr>
          <a:xfrm>
            <a:off x="11529391" y="419378"/>
            <a:ext cx="274984" cy="25162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7" name="Google Shape;417;p18"/>
          <p:cNvPicPr preferRelativeResize="0"/>
          <p:nvPr/>
        </p:nvPicPr>
        <p:blipFill rotWithShape="1">
          <a:blip r:embed="rId4">
            <a:alphaModFix/>
          </a:blip>
          <a:srcRect b="41925" l="7580" r="8724" t="41980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18"/>
          <p:cNvGrpSpPr/>
          <p:nvPr/>
        </p:nvGrpSpPr>
        <p:grpSpPr>
          <a:xfrm>
            <a:off x="0" y="0"/>
            <a:ext cx="3445568" cy="6858002"/>
            <a:chOff x="0" y="0"/>
            <a:chExt cx="3445566" cy="6858001"/>
          </a:xfrm>
        </p:grpSpPr>
        <p:sp>
          <p:nvSpPr>
            <p:cNvPr id="419" name="Google Shape;419;p18"/>
            <p:cNvSpPr/>
            <p:nvPr/>
          </p:nvSpPr>
          <p:spPr>
            <a:xfrm>
              <a:off x="0" y="0"/>
              <a:ext cx="3445566" cy="6858000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oogle Shape;198;p28" id="420" name="Google Shape;420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85430" y="5043720"/>
              <a:ext cx="2360136" cy="1814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1" name="Google Shape;421;p18"/>
          <p:cNvSpPr txBox="1"/>
          <p:nvPr/>
        </p:nvSpPr>
        <p:spPr>
          <a:xfrm>
            <a:off x="45726" y="4471659"/>
            <a:ext cx="3354116" cy="713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2" name="Google Shape;422;p18"/>
          <p:cNvSpPr/>
          <p:nvPr/>
        </p:nvSpPr>
        <p:spPr>
          <a:xfrm>
            <a:off x="3852073" y="5383903"/>
            <a:ext cx="7622958" cy="4571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8"/>
          <p:cNvSpPr txBox="1"/>
          <p:nvPr/>
        </p:nvSpPr>
        <p:spPr>
          <a:xfrm>
            <a:off x="3852073" y="5466703"/>
            <a:ext cx="609755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Fonte: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Base: “Construtora_29.08.21.xlsx”. Aba: “Func_Atv_29.08.21_modificadaRS”.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R-Stúdio: Análise Exploratória de Dados.R.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Gráficos: “Construtora_29.08.21.xlsx”. Aba: “Variáveis Qualitativas”.</a:t>
            </a:r>
            <a:endParaRPr/>
          </a:p>
        </p:txBody>
      </p:sp>
      <p:sp>
        <p:nvSpPr>
          <p:cNvPr id="424" name="Google Shape;424;p18"/>
          <p:cNvSpPr txBox="1"/>
          <p:nvPr/>
        </p:nvSpPr>
        <p:spPr>
          <a:xfrm>
            <a:off x="3588482" y="314551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2400"/>
              <a:buFont typeface="Poppins"/>
              <a:buNone/>
            </a:pPr>
            <a:r>
              <a:rPr lang="pt-BR" sz="24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4.1.7. Análise Exploratória – Escolaridade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1100"/>
              <a:buFont typeface="Poppins"/>
              <a:buNone/>
            </a:pPr>
            <a:r>
              <a:rPr lang="pt-BR" sz="11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           VIVIAN PAVÃO DE MARTINI | </a:t>
            </a:r>
            <a:r>
              <a:rPr lang="pt-B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PIADMI17 </a:t>
            </a:r>
            <a:endParaRPr/>
          </a:p>
        </p:txBody>
      </p:sp>
      <p:sp>
        <p:nvSpPr>
          <p:cNvPr id="425" name="Google Shape;425;p18"/>
          <p:cNvSpPr/>
          <p:nvPr/>
        </p:nvSpPr>
        <p:spPr>
          <a:xfrm>
            <a:off x="388280" y="3237925"/>
            <a:ext cx="2669007" cy="877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Escolaridade</a:t>
            </a:r>
            <a:endParaRPr b="1"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6" name="Google Shape;42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768" y="1146032"/>
            <a:ext cx="3019279" cy="193543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7" name="Google Shape;427;p18"/>
          <p:cNvGraphicFramePr/>
          <p:nvPr/>
        </p:nvGraphicFramePr>
        <p:xfrm>
          <a:off x="5377627" y="1709867"/>
          <a:ext cx="4572000" cy="2743200"/>
        </p:xfrm>
        <a:graphic>
          <a:graphicData uri="http://schemas.openxmlformats.org/drawingml/2006/chart">
            <c:chart r:id="rId6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9"/>
          <p:cNvSpPr txBox="1"/>
          <p:nvPr/>
        </p:nvSpPr>
        <p:spPr>
          <a:xfrm>
            <a:off x="11475031" y="419378"/>
            <a:ext cx="3837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" name="Google Shape;434;p19"/>
          <p:cNvSpPr/>
          <p:nvPr/>
        </p:nvSpPr>
        <p:spPr>
          <a:xfrm>
            <a:off x="11529391" y="419378"/>
            <a:ext cx="274984" cy="25162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5" name="Google Shape;435;p19"/>
          <p:cNvPicPr preferRelativeResize="0"/>
          <p:nvPr/>
        </p:nvPicPr>
        <p:blipFill rotWithShape="1">
          <a:blip r:embed="rId4">
            <a:alphaModFix/>
          </a:blip>
          <a:srcRect b="41925" l="7580" r="8724" t="41980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19"/>
          <p:cNvSpPr/>
          <p:nvPr/>
        </p:nvSpPr>
        <p:spPr>
          <a:xfrm>
            <a:off x="3859336" y="1781288"/>
            <a:ext cx="6486245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Não há </a:t>
            </a:r>
            <a:r>
              <a:rPr i="1" lang="pt-BR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Missing Values</a:t>
            </a:r>
            <a:endParaRPr i="1"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Todas as variáveis possuem </a:t>
            </a:r>
            <a:r>
              <a:rPr b="1" lang="pt-BR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Outlier superior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•"/>
            </a:pPr>
            <a:r>
              <a:rPr b="1" lang="pt-BR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Variância </a:t>
            </a:r>
            <a:r>
              <a:rPr lang="pt-BR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(medida de dispersão): os dados que se encontram mais distantes da média é da variável salário (68.232.436) e a eu se encontram mais próximos é da variável Tempo de Casa (17,05).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37" name="Google Shape;437;p19"/>
          <p:cNvGrpSpPr/>
          <p:nvPr/>
        </p:nvGrpSpPr>
        <p:grpSpPr>
          <a:xfrm>
            <a:off x="-12519" y="0"/>
            <a:ext cx="3445568" cy="6858002"/>
            <a:chOff x="0" y="0"/>
            <a:chExt cx="3445566" cy="6858001"/>
          </a:xfrm>
        </p:grpSpPr>
        <p:sp>
          <p:nvSpPr>
            <p:cNvPr id="438" name="Google Shape;438;p19"/>
            <p:cNvSpPr/>
            <p:nvPr/>
          </p:nvSpPr>
          <p:spPr>
            <a:xfrm>
              <a:off x="0" y="0"/>
              <a:ext cx="3445566" cy="6858000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oogle Shape;198;p28" id="439" name="Google Shape;439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85430" y="5043720"/>
              <a:ext cx="2360136" cy="1814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0" name="Google Shape;440;p19"/>
          <p:cNvSpPr txBox="1"/>
          <p:nvPr/>
        </p:nvSpPr>
        <p:spPr>
          <a:xfrm>
            <a:off x="45726" y="4471659"/>
            <a:ext cx="3354116" cy="713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19"/>
          <p:cNvSpPr/>
          <p:nvPr/>
        </p:nvSpPr>
        <p:spPr>
          <a:xfrm>
            <a:off x="3852073" y="5383903"/>
            <a:ext cx="7622958" cy="4571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9"/>
          <p:cNvSpPr txBox="1"/>
          <p:nvPr/>
        </p:nvSpPr>
        <p:spPr>
          <a:xfrm>
            <a:off x="3852073" y="5466703"/>
            <a:ext cx="6097554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Fonte: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Base: “Construtora_29.08.21.xlsx”. Aba: “Func_Atv_29.08.21_modificadaRS”.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R-Stúdio: Análise Exploratória de Dados.R</a:t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" name="Google Shape;443;p19"/>
          <p:cNvSpPr txBox="1"/>
          <p:nvPr/>
        </p:nvSpPr>
        <p:spPr>
          <a:xfrm>
            <a:off x="3588482" y="314551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ct val="100000"/>
              <a:buFont typeface="Poppins"/>
              <a:buNone/>
            </a:pPr>
            <a:r>
              <a:rPr lang="pt-BR" sz="24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4.2. Análise Exploratória – Variáveis Quantitativas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ct val="100000"/>
              <a:buFont typeface="Poppins"/>
              <a:buNone/>
            </a:pPr>
            <a:r>
              <a:rPr lang="pt-BR" sz="11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           VIVIAN PAVÃO DE MARTINI | </a:t>
            </a:r>
            <a:r>
              <a:rPr lang="pt-B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PIADMI17 </a:t>
            </a:r>
            <a:endParaRPr/>
          </a:p>
        </p:txBody>
      </p:sp>
      <p:sp>
        <p:nvSpPr>
          <p:cNvPr id="444" name="Google Shape;444;p19"/>
          <p:cNvSpPr/>
          <p:nvPr/>
        </p:nvSpPr>
        <p:spPr>
          <a:xfrm>
            <a:off x="413768" y="3993422"/>
            <a:ext cx="266900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pt-BR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Idade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pt-BR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Tempo de Casa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pt-BR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Salário</a:t>
            </a:r>
            <a:endParaRPr/>
          </a:p>
        </p:txBody>
      </p:sp>
      <p:pic>
        <p:nvPicPr>
          <p:cNvPr id="445" name="Google Shape;44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768" y="1694908"/>
            <a:ext cx="2247536" cy="2247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"/>
          <p:cNvPicPr preferRelativeResize="0"/>
          <p:nvPr/>
        </p:nvPicPr>
        <p:blipFill rotWithShape="1">
          <a:blip r:embed="rId3">
            <a:alphaModFix/>
          </a:blip>
          <a:srcRect b="0" l="7432" r="7432" t="0"/>
          <a:stretch/>
        </p:blipFill>
        <p:spPr>
          <a:xfrm>
            <a:off x="4409973" y="0"/>
            <a:ext cx="778487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2"/>
          <p:cNvGrpSpPr/>
          <p:nvPr/>
        </p:nvGrpSpPr>
        <p:grpSpPr>
          <a:xfrm>
            <a:off x="-3251199" y="-304800"/>
            <a:ext cx="10893700" cy="7467600"/>
            <a:chOff x="-2438400" y="-228600"/>
            <a:chExt cx="8170275" cy="5600700"/>
          </a:xfrm>
        </p:grpSpPr>
        <p:grpSp>
          <p:nvGrpSpPr>
            <p:cNvPr id="119" name="Google Shape;119;p2"/>
            <p:cNvGrpSpPr/>
            <p:nvPr/>
          </p:nvGrpSpPr>
          <p:grpSpPr>
            <a:xfrm>
              <a:off x="-2438400" y="0"/>
              <a:ext cx="8017875" cy="5372100"/>
              <a:chOff x="-2438400" y="0"/>
              <a:chExt cx="8017875" cy="5372100"/>
            </a:xfrm>
          </p:grpSpPr>
          <p:pic>
            <p:nvPicPr>
              <p:cNvPr id="120" name="Google Shape;120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-43947" r="0" t="0"/>
              <a:stretch/>
            </p:blipFill>
            <p:spPr>
              <a:xfrm flipH="1" rot="10800000">
                <a:off x="-2438400" y="0"/>
                <a:ext cx="7987800" cy="5143500"/>
              </a:xfrm>
              <a:prstGeom prst="trapezoid">
                <a:avLst>
                  <a:gd fmla="val 41313" name="adj"/>
                </a:avLst>
              </a:prstGeom>
              <a:noFill/>
              <a:ln>
                <a:noFill/>
              </a:ln>
            </p:spPr>
          </p:pic>
          <p:cxnSp>
            <p:nvCxnSpPr>
              <p:cNvPr id="121" name="Google Shape;121;p2"/>
              <p:cNvCxnSpPr/>
              <p:nvPr/>
            </p:nvCxnSpPr>
            <p:spPr>
              <a:xfrm flipH="1">
                <a:off x="3371775" y="0"/>
                <a:ext cx="2207700" cy="5372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DBD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122" name="Google Shape;122;p2"/>
            <p:cNvCxnSpPr/>
            <p:nvPr/>
          </p:nvCxnSpPr>
          <p:spPr>
            <a:xfrm flipH="1">
              <a:off x="3524175" y="-228600"/>
              <a:ext cx="2207700" cy="5372100"/>
            </a:xfrm>
            <a:prstGeom prst="straightConnector1">
              <a:avLst/>
            </a:prstGeom>
            <a:noFill/>
            <a:ln cap="flat" cmpd="sng" w="19050">
              <a:solidFill>
                <a:srgbClr val="6ADBD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3" name="Google Shape;123;p2"/>
          <p:cNvSpPr txBox="1"/>
          <p:nvPr/>
        </p:nvSpPr>
        <p:spPr>
          <a:xfrm>
            <a:off x="494631" y="5630388"/>
            <a:ext cx="43308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11/12/2021</a:t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4" name="Google Shape;124;p2"/>
          <p:cNvGrpSpPr/>
          <p:nvPr/>
        </p:nvGrpSpPr>
        <p:grpSpPr>
          <a:xfrm>
            <a:off x="16118" y="27970"/>
            <a:ext cx="5266000" cy="5143500"/>
            <a:chOff x="4063978" y="94597"/>
            <a:chExt cx="2977228" cy="2308431"/>
          </a:xfrm>
        </p:grpSpPr>
        <p:sp>
          <p:nvSpPr>
            <p:cNvPr id="125" name="Google Shape;125;p2"/>
            <p:cNvSpPr/>
            <p:nvPr/>
          </p:nvSpPr>
          <p:spPr>
            <a:xfrm rot="10800000">
              <a:off x="4063978" y="94597"/>
              <a:ext cx="2977228" cy="2308431"/>
            </a:xfrm>
            <a:prstGeom prst="rect">
              <a:avLst/>
            </a:prstGeom>
            <a:solidFill>
              <a:srgbClr val="6ADB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26" name="Google Shape;126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10800000">
              <a:off x="4126949" y="96004"/>
              <a:ext cx="2027620" cy="1407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Google Shape;127;p2"/>
          <p:cNvSpPr txBox="1"/>
          <p:nvPr/>
        </p:nvSpPr>
        <p:spPr>
          <a:xfrm>
            <a:off x="401194" y="3590499"/>
            <a:ext cx="5456681" cy="118096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Estudo da Correlação das Variáveis que Impactam no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Valor Salarial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Folha de Pagamento: Construtora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" name="Google Shape;128;p2"/>
          <p:cNvPicPr preferRelativeResize="0"/>
          <p:nvPr/>
        </p:nvPicPr>
        <p:blipFill rotWithShape="1">
          <a:blip r:embed="rId6">
            <a:alphaModFix/>
          </a:blip>
          <a:srcRect b="41925" l="7580" r="8724" t="41980"/>
          <a:stretch/>
        </p:blipFill>
        <p:spPr>
          <a:xfrm>
            <a:off x="494631" y="5145192"/>
            <a:ext cx="2523075" cy="485196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0"/>
          <p:cNvSpPr txBox="1"/>
          <p:nvPr/>
        </p:nvSpPr>
        <p:spPr>
          <a:xfrm>
            <a:off x="11475031" y="419378"/>
            <a:ext cx="3837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" name="Google Shape;452;p20"/>
          <p:cNvSpPr/>
          <p:nvPr/>
        </p:nvSpPr>
        <p:spPr>
          <a:xfrm>
            <a:off x="11529391" y="419378"/>
            <a:ext cx="274984" cy="25162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3" name="Google Shape;453;p20"/>
          <p:cNvPicPr preferRelativeResize="0"/>
          <p:nvPr/>
        </p:nvPicPr>
        <p:blipFill rotWithShape="1">
          <a:blip r:embed="rId4">
            <a:alphaModFix/>
          </a:blip>
          <a:srcRect b="41925" l="7580" r="8724" t="41980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20"/>
          <p:cNvSpPr/>
          <p:nvPr/>
        </p:nvSpPr>
        <p:spPr>
          <a:xfrm>
            <a:off x="3801091" y="1305738"/>
            <a:ext cx="7622958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Média: 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média das idades é de 38 anos;</a:t>
            </a:r>
            <a:endParaRPr b="1"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Mínimo: 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Idade mínima é 19 anos;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Q1: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25% da base possui até 31 anos;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Q2: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50% da base tem menos de 37 anos;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Q3: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75% da base tem até 44 anos;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Máximo: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a Idade máxima é 65 anos;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Outlier: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existe no limite superior; 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Assimetria: 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à direita (positiva);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Variância: 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84,25.</a:t>
            </a:r>
            <a:endParaRPr/>
          </a:p>
          <a:p>
            <a:pPr indent="-1841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55" name="Google Shape;455;p20"/>
          <p:cNvGrpSpPr/>
          <p:nvPr/>
        </p:nvGrpSpPr>
        <p:grpSpPr>
          <a:xfrm>
            <a:off x="-12519" y="0"/>
            <a:ext cx="3445568" cy="6858002"/>
            <a:chOff x="0" y="0"/>
            <a:chExt cx="3445566" cy="6858001"/>
          </a:xfrm>
        </p:grpSpPr>
        <p:sp>
          <p:nvSpPr>
            <p:cNvPr id="456" name="Google Shape;456;p20"/>
            <p:cNvSpPr/>
            <p:nvPr/>
          </p:nvSpPr>
          <p:spPr>
            <a:xfrm>
              <a:off x="0" y="0"/>
              <a:ext cx="3445566" cy="6858000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oogle Shape;198;p28" id="457" name="Google Shape;457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85430" y="5043720"/>
              <a:ext cx="2360136" cy="1814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8" name="Google Shape;458;p20"/>
          <p:cNvSpPr txBox="1"/>
          <p:nvPr/>
        </p:nvSpPr>
        <p:spPr>
          <a:xfrm>
            <a:off x="45726" y="4471659"/>
            <a:ext cx="3354116" cy="713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" name="Google Shape;459;p20"/>
          <p:cNvSpPr/>
          <p:nvPr/>
        </p:nvSpPr>
        <p:spPr>
          <a:xfrm>
            <a:off x="3852073" y="5383903"/>
            <a:ext cx="7622958" cy="4571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0"/>
          <p:cNvSpPr txBox="1"/>
          <p:nvPr/>
        </p:nvSpPr>
        <p:spPr>
          <a:xfrm>
            <a:off x="3852073" y="5466703"/>
            <a:ext cx="6097554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Fonte: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Base: “Construtora_29.08.21.xlsx”. Aba: “Func_Atv_29.08.21_modificadaRS”.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R-Stúdio: Análise Exploratória de Dados.R</a:t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" name="Google Shape;461;p20"/>
          <p:cNvSpPr txBox="1"/>
          <p:nvPr/>
        </p:nvSpPr>
        <p:spPr>
          <a:xfrm>
            <a:off x="3588482" y="314551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2400"/>
              <a:buFont typeface="Poppins"/>
              <a:buNone/>
            </a:pPr>
            <a:r>
              <a:rPr lang="pt-BR" sz="24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4.2.1. Análise Exploratória – Variável Idade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1100"/>
              <a:buFont typeface="Poppins"/>
              <a:buNone/>
            </a:pPr>
            <a:r>
              <a:rPr lang="pt-BR" sz="11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           VIVIAN PAVÃO DE MARTINI | </a:t>
            </a:r>
            <a:r>
              <a:rPr lang="pt-B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PIADMI17 </a:t>
            </a:r>
            <a:endParaRPr/>
          </a:p>
        </p:txBody>
      </p:sp>
      <p:sp>
        <p:nvSpPr>
          <p:cNvPr id="462" name="Google Shape;462;p20"/>
          <p:cNvSpPr/>
          <p:nvPr/>
        </p:nvSpPr>
        <p:spPr>
          <a:xfrm>
            <a:off x="413768" y="3993422"/>
            <a:ext cx="266900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Idade</a:t>
            </a:r>
            <a:endParaRPr b="1"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3" name="Google Shape;46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768" y="1694908"/>
            <a:ext cx="2247536" cy="2247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59336" y="3790771"/>
            <a:ext cx="3214007" cy="1491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8785" y="3153752"/>
            <a:ext cx="3302940" cy="2026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1"/>
          <p:cNvSpPr txBox="1"/>
          <p:nvPr/>
        </p:nvSpPr>
        <p:spPr>
          <a:xfrm>
            <a:off x="11475031" y="419378"/>
            <a:ext cx="3837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2" name="Google Shape;472;p21"/>
          <p:cNvSpPr/>
          <p:nvPr/>
        </p:nvSpPr>
        <p:spPr>
          <a:xfrm>
            <a:off x="11529391" y="419378"/>
            <a:ext cx="274984" cy="25162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3" name="Google Shape;473;p21"/>
          <p:cNvPicPr preferRelativeResize="0"/>
          <p:nvPr/>
        </p:nvPicPr>
        <p:blipFill rotWithShape="1">
          <a:blip r:embed="rId4">
            <a:alphaModFix/>
          </a:blip>
          <a:srcRect b="41925" l="7580" r="8724" t="41980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21"/>
          <p:cNvSpPr/>
          <p:nvPr/>
        </p:nvSpPr>
        <p:spPr>
          <a:xfrm>
            <a:off x="3801091" y="1330629"/>
            <a:ext cx="7622958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Média: 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média dos colaboradores na empresa é de quase 3 anos;</a:t>
            </a:r>
            <a:endParaRPr b="1"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Mínimo: 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 Tempo de Casa mínimo é 0 (não completou 1 ano);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Q1: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25% da base ainda não completou 1 ano na empresa;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Q2: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50% da base tem até 1 ano de empresa;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Q3: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75% da base tem até 4 anos de empresa;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Máximo: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o tempo de Casa máximo é 27 anos;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Outlier: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existem muitos no limite superior, 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Assimetria: 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à direita (positiva);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Variância: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17,05.</a:t>
            </a:r>
            <a:endParaRPr/>
          </a:p>
          <a:p>
            <a:pPr indent="-1841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75" name="Google Shape;475;p21"/>
          <p:cNvGrpSpPr/>
          <p:nvPr/>
        </p:nvGrpSpPr>
        <p:grpSpPr>
          <a:xfrm>
            <a:off x="-12519" y="0"/>
            <a:ext cx="3445568" cy="6858002"/>
            <a:chOff x="0" y="0"/>
            <a:chExt cx="3445566" cy="6858001"/>
          </a:xfrm>
        </p:grpSpPr>
        <p:sp>
          <p:nvSpPr>
            <p:cNvPr id="476" name="Google Shape;476;p21"/>
            <p:cNvSpPr/>
            <p:nvPr/>
          </p:nvSpPr>
          <p:spPr>
            <a:xfrm>
              <a:off x="0" y="0"/>
              <a:ext cx="3445566" cy="6858000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oogle Shape;198;p28" id="477" name="Google Shape;477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85430" y="5043720"/>
              <a:ext cx="2360136" cy="1814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21"/>
          <p:cNvSpPr txBox="1"/>
          <p:nvPr/>
        </p:nvSpPr>
        <p:spPr>
          <a:xfrm>
            <a:off x="45726" y="4471659"/>
            <a:ext cx="3354116" cy="713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9" name="Google Shape;479;p21"/>
          <p:cNvSpPr/>
          <p:nvPr/>
        </p:nvSpPr>
        <p:spPr>
          <a:xfrm>
            <a:off x="3852073" y="5383903"/>
            <a:ext cx="7622958" cy="4571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1"/>
          <p:cNvSpPr txBox="1"/>
          <p:nvPr/>
        </p:nvSpPr>
        <p:spPr>
          <a:xfrm>
            <a:off x="3852073" y="5466703"/>
            <a:ext cx="6097554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Fonte: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Base: “Construtora_29.08.21.xlsx”. Aba: “Func_Atv_29.08.21_modificadaRS”.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R-Stúdio: Análise Exploratória de Dados.R</a:t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" name="Google Shape;481;p21"/>
          <p:cNvSpPr txBox="1"/>
          <p:nvPr/>
        </p:nvSpPr>
        <p:spPr>
          <a:xfrm>
            <a:off x="3588482" y="314551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2400"/>
              <a:buFont typeface="Poppins"/>
              <a:buNone/>
            </a:pPr>
            <a:r>
              <a:rPr lang="pt-BR" sz="24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4.2.2. Análise Exploratória – Tempo de Casa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1100"/>
              <a:buFont typeface="Poppins"/>
              <a:buNone/>
            </a:pPr>
            <a:r>
              <a:rPr lang="pt-BR" sz="11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           VIVIAN PAVÃO DE MARTINI | </a:t>
            </a:r>
            <a:r>
              <a:rPr lang="pt-B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PIADMI17 </a:t>
            </a:r>
            <a:endParaRPr/>
          </a:p>
        </p:txBody>
      </p:sp>
      <p:sp>
        <p:nvSpPr>
          <p:cNvPr id="482" name="Google Shape;482;p21"/>
          <p:cNvSpPr/>
          <p:nvPr/>
        </p:nvSpPr>
        <p:spPr>
          <a:xfrm>
            <a:off x="413768" y="3993422"/>
            <a:ext cx="2669007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Tempo de Casa</a:t>
            </a:r>
            <a:endParaRPr b="1"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3" name="Google Shape;48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768" y="1694908"/>
            <a:ext cx="2247536" cy="2247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50650" y="3523750"/>
            <a:ext cx="3556150" cy="162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16543" y="3022184"/>
            <a:ext cx="3501383" cy="211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2"/>
          <p:cNvSpPr txBox="1"/>
          <p:nvPr/>
        </p:nvSpPr>
        <p:spPr>
          <a:xfrm>
            <a:off x="11475031" y="419378"/>
            <a:ext cx="3837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2" name="Google Shape;492;p22"/>
          <p:cNvSpPr/>
          <p:nvPr/>
        </p:nvSpPr>
        <p:spPr>
          <a:xfrm>
            <a:off x="11529391" y="419378"/>
            <a:ext cx="274984" cy="25162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3" name="Google Shape;493;p22"/>
          <p:cNvPicPr preferRelativeResize="0"/>
          <p:nvPr/>
        </p:nvPicPr>
        <p:blipFill rotWithShape="1">
          <a:blip r:embed="rId4">
            <a:alphaModFix/>
          </a:blip>
          <a:srcRect b="41925" l="7580" r="8724" t="41980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2"/>
          <p:cNvSpPr/>
          <p:nvPr/>
        </p:nvSpPr>
        <p:spPr>
          <a:xfrm>
            <a:off x="3850650" y="1392743"/>
            <a:ext cx="7622958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Média: 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média salarial é de R$9.500 (aproximadamente);</a:t>
            </a:r>
            <a:endParaRPr b="1"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Mínimo: 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 salário mínimo da base é R$1.000;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Q1: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25% da base ganha até R$3.000;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Q2: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50% da base ganha até R$8.000;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Q3: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75% da base ganha até R$13.000;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Máximo: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o salário máximo da base é de R$60.000;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Outlier: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há no limite superior;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Assimetria: 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à direita (positiva).</a:t>
            </a:r>
            <a:endParaRPr/>
          </a:p>
          <a:p>
            <a:pPr indent="-1841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5" name="Google Shape;495;p22"/>
          <p:cNvGrpSpPr/>
          <p:nvPr/>
        </p:nvGrpSpPr>
        <p:grpSpPr>
          <a:xfrm>
            <a:off x="-12519" y="0"/>
            <a:ext cx="3445568" cy="6858002"/>
            <a:chOff x="0" y="0"/>
            <a:chExt cx="3445566" cy="6858001"/>
          </a:xfrm>
        </p:grpSpPr>
        <p:sp>
          <p:nvSpPr>
            <p:cNvPr id="496" name="Google Shape;496;p22"/>
            <p:cNvSpPr/>
            <p:nvPr/>
          </p:nvSpPr>
          <p:spPr>
            <a:xfrm>
              <a:off x="0" y="0"/>
              <a:ext cx="3445566" cy="6858000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oogle Shape;198;p28" id="497" name="Google Shape;497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85430" y="5043720"/>
              <a:ext cx="2360136" cy="1814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8" name="Google Shape;498;p22"/>
          <p:cNvSpPr txBox="1"/>
          <p:nvPr/>
        </p:nvSpPr>
        <p:spPr>
          <a:xfrm>
            <a:off x="45726" y="4471659"/>
            <a:ext cx="3354116" cy="713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" name="Google Shape;499;p22"/>
          <p:cNvSpPr/>
          <p:nvPr/>
        </p:nvSpPr>
        <p:spPr>
          <a:xfrm>
            <a:off x="3852073" y="5383903"/>
            <a:ext cx="7622958" cy="4571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2"/>
          <p:cNvSpPr txBox="1"/>
          <p:nvPr/>
        </p:nvSpPr>
        <p:spPr>
          <a:xfrm>
            <a:off x="3852073" y="5466703"/>
            <a:ext cx="6097554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Fonte: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Base: “Construtora_29.08.21.xlsx”. Aba: “Func_Atv_29.08.21_modificadaRS”.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R-Stúdio: Análise Exploratória de Dados.R</a:t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" name="Google Shape;501;p22"/>
          <p:cNvSpPr txBox="1"/>
          <p:nvPr/>
        </p:nvSpPr>
        <p:spPr>
          <a:xfrm>
            <a:off x="3588482" y="314551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2400"/>
              <a:buFont typeface="Poppins"/>
              <a:buNone/>
            </a:pPr>
            <a:r>
              <a:rPr lang="pt-BR" sz="24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4.2.3. Análise Exploratória – Salário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1100"/>
              <a:buFont typeface="Poppins"/>
              <a:buNone/>
            </a:pPr>
            <a:r>
              <a:rPr lang="pt-BR" sz="11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           VIVIAN PAVÃO DE MARTINI | </a:t>
            </a:r>
            <a:r>
              <a:rPr lang="pt-B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PIADMI17 </a:t>
            </a:r>
            <a:endParaRPr/>
          </a:p>
        </p:txBody>
      </p:sp>
      <p:sp>
        <p:nvSpPr>
          <p:cNvPr id="502" name="Google Shape;502;p22"/>
          <p:cNvSpPr/>
          <p:nvPr/>
        </p:nvSpPr>
        <p:spPr>
          <a:xfrm>
            <a:off x="413768" y="3993422"/>
            <a:ext cx="266900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Salário</a:t>
            </a:r>
            <a:endParaRPr b="1"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3" name="Google Shape;50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768" y="1694908"/>
            <a:ext cx="2247536" cy="2247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50650" y="3467058"/>
            <a:ext cx="4032474" cy="1916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42302" y="2879585"/>
            <a:ext cx="3943484" cy="2349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23"/>
          <p:cNvSpPr txBox="1"/>
          <p:nvPr/>
        </p:nvSpPr>
        <p:spPr>
          <a:xfrm>
            <a:off x="11475031" y="419378"/>
            <a:ext cx="3837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2" name="Google Shape;512;p23"/>
          <p:cNvSpPr/>
          <p:nvPr/>
        </p:nvSpPr>
        <p:spPr>
          <a:xfrm>
            <a:off x="11529391" y="419378"/>
            <a:ext cx="274984" cy="25162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3" name="Google Shape;513;p23"/>
          <p:cNvPicPr preferRelativeResize="0"/>
          <p:nvPr/>
        </p:nvPicPr>
        <p:blipFill rotWithShape="1">
          <a:blip r:embed="rId4">
            <a:alphaModFix/>
          </a:blip>
          <a:srcRect b="41925" l="7580" r="8724" t="41980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23"/>
          <p:cNvSpPr/>
          <p:nvPr/>
        </p:nvSpPr>
        <p:spPr>
          <a:xfrm>
            <a:off x="3799969" y="1027785"/>
            <a:ext cx="7622958" cy="5970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Salário x Sexo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pt-BR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média salarial do sexo Feminino é maior. Porém, os salários mais elevados (outliers) são do sexo Masculino.</a:t>
            </a:r>
            <a:endParaRPr/>
          </a:p>
          <a:p>
            <a:pPr indent="-2159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Salário x Departamento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pt-BR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média salarial dos colaboradores do Escritório é maior.</a:t>
            </a:r>
            <a:endParaRPr/>
          </a:p>
          <a:p>
            <a:pPr indent="-2159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Salário x Cargo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pt-BR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média salarial do nível estratégico é bem maior do que as demais. Sendo, Estratégico em torno de R$30K, Tático em torno de R$15K e operacional abaixo de R$10K.</a:t>
            </a:r>
            <a:endParaRPr/>
          </a:p>
          <a:p>
            <a:pPr indent="-2159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Salário x Regime de Contratação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pt-BR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média salarial de colaboradores CLT é a mais baixa entre as demais. Já o formato recibo tem a maior média, pois apenas o CEO e Sócios recebem dessa maneira.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Salário x Região de Atuação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pt-BR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região Sudeste possui maior média salarial. </a:t>
            </a:r>
            <a:endParaRPr/>
          </a:p>
          <a:p>
            <a:pPr indent="-2159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Salário x Estado Civil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pt-BR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média salarial de viúvos e divorciados é maior em relação as demais. </a:t>
            </a:r>
            <a:endParaRPr/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Salário x Escolaridade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pt-BR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As maiores médias salariais estão entre colaboradores que completaram Pós Graduação e Ensino Superior respectivamente, seguidos por Ensino Médio. Já Ensino Básico mostra ter melhores salários do que Ensino Fundamental.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15" name="Google Shape;515;p23"/>
          <p:cNvGrpSpPr/>
          <p:nvPr/>
        </p:nvGrpSpPr>
        <p:grpSpPr>
          <a:xfrm>
            <a:off x="-12519" y="0"/>
            <a:ext cx="3445568" cy="6858002"/>
            <a:chOff x="0" y="0"/>
            <a:chExt cx="3445566" cy="6858001"/>
          </a:xfrm>
        </p:grpSpPr>
        <p:sp>
          <p:nvSpPr>
            <p:cNvPr id="516" name="Google Shape;516;p23"/>
            <p:cNvSpPr/>
            <p:nvPr/>
          </p:nvSpPr>
          <p:spPr>
            <a:xfrm>
              <a:off x="0" y="0"/>
              <a:ext cx="3445566" cy="6858000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oogle Shape;198;p28" id="517" name="Google Shape;517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85430" y="5043720"/>
              <a:ext cx="2360136" cy="1814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8" name="Google Shape;518;p23"/>
          <p:cNvSpPr txBox="1"/>
          <p:nvPr/>
        </p:nvSpPr>
        <p:spPr>
          <a:xfrm>
            <a:off x="45726" y="4471659"/>
            <a:ext cx="3354116" cy="713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9" name="Google Shape;519;p23"/>
          <p:cNvSpPr/>
          <p:nvPr/>
        </p:nvSpPr>
        <p:spPr>
          <a:xfrm>
            <a:off x="3852073" y="5383903"/>
            <a:ext cx="7622958" cy="4571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23"/>
          <p:cNvSpPr txBox="1"/>
          <p:nvPr/>
        </p:nvSpPr>
        <p:spPr>
          <a:xfrm>
            <a:off x="3852073" y="5466703"/>
            <a:ext cx="6097554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Fonte: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Base: “Construtora_29.08.21.xlsx”. Aba: “Func_Atv_29.08.21_modificadaRS”.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R-Stúdio: Análise Exploratória de Dados.R</a:t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1" name="Google Shape;521;p23"/>
          <p:cNvSpPr txBox="1"/>
          <p:nvPr/>
        </p:nvSpPr>
        <p:spPr>
          <a:xfrm>
            <a:off x="3588482" y="314551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1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ct val="100000"/>
              <a:buFont typeface="Poppins"/>
              <a:buNone/>
            </a:pPr>
            <a:r>
              <a:rPr lang="pt-BR" sz="24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4.3.1. Análise Exploratória – Bivariada Quanti x Quali</a:t>
            </a:r>
            <a:endParaRPr sz="2400">
              <a:solidFill>
                <a:srgbClr val="02BAB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ct val="100000"/>
              <a:buFont typeface="Poppins"/>
              <a:buNone/>
            </a:pPr>
            <a:r>
              <a:rPr lang="pt-BR" sz="11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           VIVIAN PAVÃO DE MARTINI | </a:t>
            </a:r>
            <a:r>
              <a:rPr lang="pt-B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PIADMI17 </a:t>
            </a:r>
            <a:endParaRPr/>
          </a:p>
        </p:txBody>
      </p:sp>
      <p:sp>
        <p:nvSpPr>
          <p:cNvPr id="522" name="Google Shape;522;p23"/>
          <p:cNvSpPr/>
          <p:nvPr/>
        </p:nvSpPr>
        <p:spPr>
          <a:xfrm>
            <a:off x="372332" y="3613409"/>
            <a:ext cx="266900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Bivariada</a:t>
            </a:r>
            <a:endParaRPr b="1"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3" name="Google Shape;52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9659" y="1673106"/>
            <a:ext cx="3432990" cy="1247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24"/>
          <p:cNvSpPr txBox="1"/>
          <p:nvPr/>
        </p:nvSpPr>
        <p:spPr>
          <a:xfrm>
            <a:off x="11475031" y="419378"/>
            <a:ext cx="3837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0" name="Google Shape;530;p24"/>
          <p:cNvSpPr/>
          <p:nvPr/>
        </p:nvSpPr>
        <p:spPr>
          <a:xfrm>
            <a:off x="11529391" y="419378"/>
            <a:ext cx="274984" cy="25162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1" name="Google Shape;531;p24"/>
          <p:cNvPicPr preferRelativeResize="0"/>
          <p:nvPr/>
        </p:nvPicPr>
        <p:blipFill rotWithShape="1">
          <a:blip r:embed="rId4">
            <a:alphaModFix/>
          </a:blip>
          <a:srcRect b="41925" l="7580" r="8724" t="41980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24"/>
          <p:cNvSpPr/>
          <p:nvPr/>
        </p:nvSpPr>
        <p:spPr>
          <a:xfrm>
            <a:off x="3784693" y="1027074"/>
            <a:ext cx="7622958" cy="4985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Salário x Idade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É possível notar uma certa relação diretamente proporcional entre Salário e Idade.  Porém há pontos discrepantes.</a:t>
            </a:r>
            <a:endParaRPr/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Salário x Tempo de Casa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Sozinha, a variável Tempo de Casa não é suficiente para explicar a variável resposta. </a:t>
            </a:r>
            <a:endParaRPr/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33" name="Google Shape;533;p24"/>
          <p:cNvGrpSpPr/>
          <p:nvPr/>
        </p:nvGrpSpPr>
        <p:grpSpPr>
          <a:xfrm>
            <a:off x="-12519" y="0"/>
            <a:ext cx="3445568" cy="6858002"/>
            <a:chOff x="0" y="0"/>
            <a:chExt cx="3445566" cy="6858001"/>
          </a:xfrm>
        </p:grpSpPr>
        <p:sp>
          <p:nvSpPr>
            <p:cNvPr id="534" name="Google Shape;534;p24"/>
            <p:cNvSpPr/>
            <p:nvPr/>
          </p:nvSpPr>
          <p:spPr>
            <a:xfrm>
              <a:off x="0" y="0"/>
              <a:ext cx="3445566" cy="6858000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oogle Shape;198;p28" id="535" name="Google Shape;535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85430" y="5043720"/>
              <a:ext cx="2360136" cy="1814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6" name="Google Shape;536;p24"/>
          <p:cNvSpPr txBox="1"/>
          <p:nvPr/>
        </p:nvSpPr>
        <p:spPr>
          <a:xfrm>
            <a:off x="45726" y="4471659"/>
            <a:ext cx="3354116" cy="713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7" name="Google Shape;537;p24"/>
          <p:cNvSpPr/>
          <p:nvPr/>
        </p:nvSpPr>
        <p:spPr>
          <a:xfrm>
            <a:off x="3852073" y="5383903"/>
            <a:ext cx="7622958" cy="4571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4"/>
          <p:cNvSpPr txBox="1"/>
          <p:nvPr/>
        </p:nvSpPr>
        <p:spPr>
          <a:xfrm>
            <a:off x="3852073" y="5466703"/>
            <a:ext cx="6097554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Fonte: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Base: “Construtora_29.08.21.xlsx”. Aba: “Func_Atv_29.08.21_modificadaRS”.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R-Stúdio: Análise Exploratória de Dados.R</a:t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9" name="Google Shape;539;p24"/>
          <p:cNvSpPr txBox="1"/>
          <p:nvPr/>
        </p:nvSpPr>
        <p:spPr>
          <a:xfrm>
            <a:off x="3588482" y="314551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1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ct val="100000"/>
              <a:buFont typeface="Poppins"/>
              <a:buNone/>
            </a:pPr>
            <a:r>
              <a:rPr lang="pt-BR" sz="24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4.3.2. Análise Exploratória – Bivariada Quanti x Quanti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ct val="100000"/>
              <a:buFont typeface="Poppins"/>
              <a:buNone/>
            </a:pPr>
            <a:r>
              <a:rPr lang="pt-BR" sz="11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           VIVIAN PAVÃO DE MARTINI | </a:t>
            </a:r>
            <a:r>
              <a:rPr lang="pt-B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PIADMI17 </a:t>
            </a:r>
            <a:endParaRPr/>
          </a:p>
        </p:txBody>
      </p:sp>
      <p:sp>
        <p:nvSpPr>
          <p:cNvPr id="540" name="Google Shape;540;p24"/>
          <p:cNvSpPr/>
          <p:nvPr/>
        </p:nvSpPr>
        <p:spPr>
          <a:xfrm>
            <a:off x="372332" y="3613409"/>
            <a:ext cx="266900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Bivariada</a:t>
            </a:r>
            <a:endParaRPr b="1"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1" name="Google Shape;54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9659" y="1673106"/>
            <a:ext cx="3432990" cy="124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63552" y="1472710"/>
            <a:ext cx="3688953" cy="1872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78675" y="3658588"/>
            <a:ext cx="3183890" cy="1662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25"/>
          <p:cNvGrpSpPr/>
          <p:nvPr/>
        </p:nvGrpSpPr>
        <p:grpSpPr>
          <a:xfrm>
            <a:off x="-3251199" y="-304800"/>
            <a:ext cx="10893700" cy="7467600"/>
            <a:chOff x="-2438400" y="-228600"/>
            <a:chExt cx="8170275" cy="5600700"/>
          </a:xfrm>
        </p:grpSpPr>
        <p:grpSp>
          <p:nvGrpSpPr>
            <p:cNvPr id="549" name="Google Shape;549;p25"/>
            <p:cNvGrpSpPr/>
            <p:nvPr/>
          </p:nvGrpSpPr>
          <p:grpSpPr>
            <a:xfrm>
              <a:off x="-2438400" y="0"/>
              <a:ext cx="8017875" cy="5372100"/>
              <a:chOff x="-2438400" y="0"/>
              <a:chExt cx="8017875" cy="5372100"/>
            </a:xfrm>
          </p:grpSpPr>
          <p:pic>
            <p:nvPicPr>
              <p:cNvPr id="550" name="Google Shape;550;p25"/>
              <p:cNvPicPr preferRelativeResize="0"/>
              <p:nvPr/>
            </p:nvPicPr>
            <p:blipFill rotWithShape="1">
              <a:blip r:embed="rId3">
                <a:alphaModFix/>
              </a:blip>
              <a:srcRect b="0" l="-43947" r="0" t="0"/>
              <a:stretch/>
            </p:blipFill>
            <p:spPr>
              <a:xfrm flipH="1" rot="10800000">
                <a:off x="-2438400" y="0"/>
                <a:ext cx="7987800" cy="5143500"/>
              </a:xfrm>
              <a:prstGeom prst="trapezoid">
                <a:avLst>
                  <a:gd fmla="val 41313" name="adj"/>
                </a:avLst>
              </a:prstGeom>
              <a:noFill/>
              <a:ln>
                <a:noFill/>
              </a:ln>
            </p:spPr>
          </p:pic>
          <p:cxnSp>
            <p:nvCxnSpPr>
              <p:cNvPr id="551" name="Google Shape;551;p25"/>
              <p:cNvCxnSpPr/>
              <p:nvPr/>
            </p:nvCxnSpPr>
            <p:spPr>
              <a:xfrm flipH="1">
                <a:off x="3371775" y="0"/>
                <a:ext cx="2207700" cy="5372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DBD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552" name="Google Shape;552;p25"/>
            <p:cNvCxnSpPr/>
            <p:nvPr/>
          </p:nvCxnSpPr>
          <p:spPr>
            <a:xfrm flipH="1">
              <a:off x="3524175" y="-228600"/>
              <a:ext cx="2207700" cy="5372100"/>
            </a:xfrm>
            <a:prstGeom prst="straightConnector1">
              <a:avLst/>
            </a:prstGeom>
            <a:noFill/>
            <a:ln cap="flat" cmpd="sng" w="19050">
              <a:solidFill>
                <a:srgbClr val="6ADBD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53" name="Google Shape;553;p25"/>
          <p:cNvGrpSpPr/>
          <p:nvPr/>
        </p:nvGrpSpPr>
        <p:grpSpPr>
          <a:xfrm>
            <a:off x="16118" y="27970"/>
            <a:ext cx="5266000" cy="5143500"/>
            <a:chOff x="4063978" y="94597"/>
            <a:chExt cx="2977228" cy="2308431"/>
          </a:xfrm>
        </p:grpSpPr>
        <p:sp>
          <p:nvSpPr>
            <p:cNvPr id="554" name="Google Shape;554;p25"/>
            <p:cNvSpPr/>
            <p:nvPr/>
          </p:nvSpPr>
          <p:spPr>
            <a:xfrm rot="10800000">
              <a:off x="4063978" y="94597"/>
              <a:ext cx="2977228" cy="2308431"/>
            </a:xfrm>
            <a:prstGeom prst="rect">
              <a:avLst/>
            </a:prstGeom>
            <a:solidFill>
              <a:srgbClr val="6ADB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55" name="Google Shape;555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10800000">
              <a:off x="4126949" y="96004"/>
              <a:ext cx="2027620" cy="1407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6" name="Google Shape;556;p25"/>
          <p:cNvSpPr txBox="1"/>
          <p:nvPr/>
        </p:nvSpPr>
        <p:spPr>
          <a:xfrm>
            <a:off x="960560" y="3052219"/>
            <a:ext cx="430579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Modelagem Estatística</a:t>
            </a:r>
            <a:endParaRPr/>
          </a:p>
        </p:txBody>
      </p:sp>
      <p:sp>
        <p:nvSpPr>
          <p:cNvPr id="557" name="Google Shape;557;p25"/>
          <p:cNvSpPr txBox="1"/>
          <p:nvPr/>
        </p:nvSpPr>
        <p:spPr>
          <a:xfrm>
            <a:off x="7937631" y="2493815"/>
            <a:ext cx="2661799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Regressão Linear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Árvore de Decisão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Análise de</a:t>
            </a:r>
            <a:r>
              <a:rPr lang="pt-BR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pt-BR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Clusters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8" name="Google Shape;55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34250" y="5305425"/>
            <a:ext cx="48577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49749" y="5205154"/>
            <a:ext cx="48577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8946843" y="3088547"/>
            <a:ext cx="4857750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5"/>
          <p:cNvSpPr/>
          <p:nvPr/>
        </p:nvSpPr>
        <p:spPr>
          <a:xfrm>
            <a:off x="7716852" y="1632858"/>
            <a:ext cx="2943600" cy="3979450"/>
          </a:xfrm>
          <a:prstGeom prst="rect">
            <a:avLst/>
          </a:prstGeom>
          <a:noFill/>
          <a:ln cap="flat" cmpd="dbl" w="60325">
            <a:solidFill>
              <a:srgbClr val="6ADBD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26"/>
          <p:cNvSpPr txBox="1"/>
          <p:nvPr/>
        </p:nvSpPr>
        <p:spPr>
          <a:xfrm>
            <a:off x="11475031" y="419378"/>
            <a:ext cx="3837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8" name="Google Shape;568;p26"/>
          <p:cNvSpPr/>
          <p:nvPr/>
        </p:nvSpPr>
        <p:spPr>
          <a:xfrm>
            <a:off x="11529391" y="419378"/>
            <a:ext cx="274984" cy="25162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9" name="Google Shape;569;p26"/>
          <p:cNvPicPr preferRelativeResize="0"/>
          <p:nvPr/>
        </p:nvPicPr>
        <p:blipFill rotWithShape="1">
          <a:blip r:embed="rId4">
            <a:alphaModFix/>
          </a:blip>
          <a:srcRect b="41925" l="7580" r="8724" t="41980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26"/>
          <p:cNvSpPr/>
          <p:nvPr/>
        </p:nvSpPr>
        <p:spPr>
          <a:xfrm>
            <a:off x="4521855" y="2573801"/>
            <a:ext cx="628339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Salário = 13.345,81 +</a:t>
            </a:r>
            <a:r>
              <a:rPr b="1" lang="pt-B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R$1.193,54*SexoM + R$150.73*Idade</a:t>
            </a:r>
            <a:r>
              <a:rPr b="1" lang="pt-B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</a:t>
            </a:r>
            <a:r>
              <a:rPr lang="pt-B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R$1.435,33*Dep.Obra – R$14.933,52*CargoOperac.Tático. + R$249,66*TempoCasa + R$4.411,04 *Reg.Contrat.Outros - R$1.081,32*EstadoCivilSolt.eOut. + R$4.809,33*Escol.Super.Pós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71" name="Google Shape;571;p26"/>
          <p:cNvGrpSpPr/>
          <p:nvPr/>
        </p:nvGrpSpPr>
        <p:grpSpPr>
          <a:xfrm>
            <a:off x="-12519" y="0"/>
            <a:ext cx="3445568" cy="6858002"/>
            <a:chOff x="0" y="0"/>
            <a:chExt cx="3445566" cy="6858001"/>
          </a:xfrm>
        </p:grpSpPr>
        <p:sp>
          <p:nvSpPr>
            <p:cNvPr id="572" name="Google Shape;572;p26"/>
            <p:cNvSpPr/>
            <p:nvPr/>
          </p:nvSpPr>
          <p:spPr>
            <a:xfrm>
              <a:off x="0" y="0"/>
              <a:ext cx="3445566" cy="6858000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oogle Shape;198;p28" id="573" name="Google Shape;573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85430" y="5043720"/>
              <a:ext cx="2360136" cy="1814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4" name="Google Shape;574;p26"/>
          <p:cNvSpPr txBox="1"/>
          <p:nvPr/>
        </p:nvSpPr>
        <p:spPr>
          <a:xfrm>
            <a:off x="45726" y="4471659"/>
            <a:ext cx="3354116" cy="713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" name="Google Shape;575;p26"/>
          <p:cNvSpPr/>
          <p:nvPr/>
        </p:nvSpPr>
        <p:spPr>
          <a:xfrm>
            <a:off x="3852073" y="5383903"/>
            <a:ext cx="7622958" cy="4571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26"/>
          <p:cNvSpPr txBox="1"/>
          <p:nvPr/>
        </p:nvSpPr>
        <p:spPr>
          <a:xfrm>
            <a:off x="3852073" y="5466703"/>
            <a:ext cx="6097554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Fonte: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Base: “Construtora_29.08.21.xlsx”. Aba: “Func_Atv_29.08.21_RLMD3”.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R-Stúdio: Regressão Linear Múltipla - Dummy.R</a:t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7" name="Google Shape;577;p26"/>
          <p:cNvSpPr txBox="1"/>
          <p:nvPr/>
        </p:nvSpPr>
        <p:spPr>
          <a:xfrm>
            <a:off x="3588482" y="314551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2400"/>
              <a:buFont typeface="Poppins"/>
              <a:buNone/>
            </a:pPr>
            <a:r>
              <a:rPr lang="pt-BR" sz="24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5.2. Modelagem Estatística Tradicional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1100"/>
              <a:buFont typeface="Poppins"/>
              <a:buNone/>
            </a:pPr>
            <a:r>
              <a:rPr lang="pt-BR" sz="11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                 VIVIAN PAVÃO DE MARTINI | </a:t>
            </a:r>
            <a:r>
              <a:rPr lang="pt-B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PIADMI17 </a:t>
            </a:r>
            <a:endParaRPr/>
          </a:p>
        </p:txBody>
      </p:sp>
      <p:sp>
        <p:nvSpPr>
          <p:cNvPr id="578" name="Google Shape;578;p26"/>
          <p:cNvSpPr/>
          <p:nvPr/>
        </p:nvSpPr>
        <p:spPr>
          <a:xfrm>
            <a:off x="388280" y="2082719"/>
            <a:ext cx="2669007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Regressão Linear</a:t>
            </a:r>
            <a:endParaRPr b="1"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9" name="Google Shape;579;p26"/>
          <p:cNvSpPr/>
          <p:nvPr/>
        </p:nvSpPr>
        <p:spPr>
          <a:xfrm>
            <a:off x="6815229" y="1575418"/>
            <a:ext cx="5376772" cy="36512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26"/>
          <p:cNvSpPr/>
          <p:nvPr/>
        </p:nvSpPr>
        <p:spPr>
          <a:xfrm>
            <a:off x="6815229" y="1604091"/>
            <a:ext cx="76229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Equação da Projeção Salarial  </a:t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1" name="Google Shape;581;p26"/>
          <p:cNvSpPr/>
          <p:nvPr/>
        </p:nvSpPr>
        <p:spPr>
          <a:xfrm>
            <a:off x="3433049" y="3863671"/>
            <a:ext cx="7622958" cy="124243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26"/>
          <p:cNvSpPr txBox="1"/>
          <p:nvPr/>
        </p:nvSpPr>
        <p:spPr>
          <a:xfrm>
            <a:off x="3491294" y="4007868"/>
            <a:ext cx="722546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Considerando 90% de confiança, apenas a variável Região de Atuação não explica o modelo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R² Ajustado: O modelo explica 72,28% da variabilidade do Y pelas variáveis explicativas (Sexo, Idade, Departamento, Cargo, Tempo de casa, Regime de Contratação, Estado Civil, Escolaridade)</a:t>
            </a:r>
            <a:endParaRPr/>
          </a:p>
        </p:txBody>
      </p:sp>
      <p:pic>
        <p:nvPicPr>
          <p:cNvPr id="583" name="Google Shape;58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70168" y="4403345"/>
            <a:ext cx="3816925" cy="2474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27"/>
          <p:cNvSpPr txBox="1"/>
          <p:nvPr/>
        </p:nvSpPr>
        <p:spPr>
          <a:xfrm>
            <a:off x="11475031" y="419378"/>
            <a:ext cx="3837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0" name="Google Shape;590;p27"/>
          <p:cNvSpPr/>
          <p:nvPr/>
        </p:nvSpPr>
        <p:spPr>
          <a:xfrm>
            <a:off x="11529391" y="419378"/>
            <a:ext cx="274984" cy="25162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1" name="Google Shape;591;p27"/>
          <p:cNvPicPr preferRelativeResize="0"/>
          <p:nvPr/>
        </p:nvPicPr>
        <p:blipFill rotWithShape="1">
          <a:blip r:embed="rId4">
            <a:alphaModFix/>
          </a:blip>
          <a:srcRect b="41925" l="7580" r="8724" t="41980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27"/>
          <p:cNvSpPr/>
          <p:nvPr/>
        </p:nvSpPr>
        <p:spPr>
          <a:xfrm>
            <a:off x="3821329" y="2771082"/>
            <a:ext cx="924654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strike="noStrike">
                <a:solidFill>
                  <a:srgbClr val="434343"/>
                </a:solidFill>
                <a:latin typeface="Cambria Math"/>
                <a:ea typeface="Cambria Math"/>
                <a:cs typeface="Cambria Math"/>
                <a:sym typeface="Cambria Math"/>
              </a:rPr>
              <a:t>𝑒 </a:t>
            </a:r>
            <a:r>
              <a:rPr lang="pt-BR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-5,3328+0,4472*SexoM+0,07941*Idade-2,0436*CargoOT+0,2268*TempCasa+2,3349*Rcont-0,6846*EstCivSO+2,9122*EsclESP</a:t>
            </a:r>
            <a:endParaRPr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93" name="Google Shape;593;p27"/>
          <p:cNvGrpSpPr/>
          <p:nvPr/>
        </p:nvGrpSpPr>
        <p:grpSpPr>
          <a:xfrm>
            <a:off x="-12519" y="0"/>
            <a:ext cx="3445568" cy="6858002"/>
            <a:chOff x="0" y="0"/>
            <a:chExt cx="3445566" cy="6858001"/>
          </a:xfrm>
        </p:grpSpPr>
        <p:sp>
          <p:nvSpPr>
            <p:cNvPr id="594" name="Google Shape;594;p27"/>
            <p:cNvSpPr/>
            <p:nvPr/>
          </p:nvSpPr>
          <p:spPr>
            <a:xfrm>
              <a:off x="0" y="0"/>
              <a:ext cx="3445566" cy="6858000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oogle Shape;198;p28" id="595" name="Google Shape;595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85430" y="5043720"/>
              <a:ext cx="2360136" cy="1814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6" name="Google Shape;596;p27"/>
          <p:cNvSpPr txBox="1"/>
          <p:nvPr/>
        </p:nvSpPr>
        <p:spPr>
          <a:xfrm>
            <a:off x="45726" y="4471659"/>
            <a:ext cx="3354116" cy="713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7" name="Google Shape;597;p27"/>
          <p:cNvSpPr/>
          <p:nvPr/>
        </p:nvSpPr>
        <p:spPr>
          <a:xfrm>
            <a:off x="3852073" y="5383903"/>
            <a:ext cx="7622958" cy="4571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27"/>
          <p:cNvSpPr txBox="1"/>
          <p:nvPr/>
        </p:nvSpPr>
        <p:spPr>
          <a:xfrm>
            <a:off x="3852073" y="5466703"/>
            <a:ext cx="6097554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Fonte: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Base: “Construtora_29.08.21.xlsx”. Aba: “Func_Atv_29.08.21_RLMD3”.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R-Stúdio: Regressão Logística.R</a:t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9" name="Google Shape;599;p27"/>
          <p:cNvSpPr txBox="1"/>
          <p:nvPr/>
        </p:nvSpPr>
        <p:spPr>
          <a:xfrm>
            <a:off x="3588482" y="314551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2400"/>
              <a:buFont typeface="Poppins"/>
              <a:buNone/>
            </a:pPr>
            <a:r>
              <a:rPr lang="pt-BR" sz="24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5.2. Modelagem Estatística Tradicional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1100"/>
              <a:buFont typeface="Poppins"/>
              <a:buNone/>
            </a:pPr>
            <a:r>
              <a:rPr lang="pt-BR" sz="11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                 VIVIAN PAVÃO DE MARTINI | </a:t>
            </a:r>
            <a:r>
              <a:rPr lang="pt-B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PIADMI17 </a:t>
            </a:r>
            <a:endParaRPr/>
          </a:p>
        </p:txBody>
      </p:sp>
      <p:sp>
        <p:nvSpPr>
          <p:cNvPr id="600" name="Google Shape;600;p27"/>
          <p:cNvSpPr/>
          <p:nvPr/>
        </p:nvSpPr>
        <p:spPr>
          <a:xfrm>
            <a:off x="375761" y="2267860"/>
            <a:ext cx="2669007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  <a:endParaRPr b="1"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1" name="Google Shape;601;p27"/>
          <p:cNvSpPr/>
          <p:nvPr/>
        </p:nvSpPr>
        <p:spPr>
          <a:xfrm>
            <a:off x="6815229" y="1575418"/>
            <a:ext cx="5376772" cy="36512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27"/>
          <p:cNvSpPr/>
          <p:nvPr/>
        </p:nvSpPr>
        <p:spPr>
          <a:xfrm>
            <a:off x="6815229" y="1604091"/>
            <a:ext cx="76229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Equação da Probabilidade Salarial</a:t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3" name="Google Shape;603;p27"/>
          <p:cNvSpPr txBox="1"/>
          <p:nvPr/>
        </p:nvSpPr>
        <p:spPr>
          <a:xfrm>
            <a:off x="3399842" y="2852636"/>
            <a:ext cx="5482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strike="noStrike">
                <a:solidFill>
                  <a:srgbClr val="434343"/>
                </a:solidFill>
                <a:latin typeface="Cambria Math"/>
                <a:ea typeface="Cambria Math"/>
                <a:cs typeface="Cambria Math"/>
                <a:sym typeface="Cambria Math"/>
              </a:rPr>
              <a:t>𝑝=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27"/>
          <p:cNvSpPr/>
          <p:nvPr/>
        </p:nvSpPr>
        <p:spPr>
          <a:xfrm>
            <a:off x="3588483" y="2879645"/>
            <a:ext cx="860351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   _________________________________________________________________________________________________________________________________________________</a:t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5" name="Google Shape;605;p27"/>
          <p:cNvSpPr/>
          <p:nvPr/>
        </p:nvSpPr>
        <p:spPr>
          <a:xfrm>
            <a:off x="3948098" y="3044139"/>
            <a:ext cx="924654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-5,3328+0,4472*SexoM+0,07941*Idade-2,0436*CargoOT+0,2268*TempCasa+2,3349*Rcont-0,6846*EstCivSO+2,9122*EsclESP</a:t>
            </a:r>
            <a:endParaRPr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6" name="Google Shape;606;p27"/>
          <p:cNvSpPr txBox="1"/>
          <p:nvPr/>
        </p:nvSpPr>
        <p:spPr>
          <a:xfrm>
            <a:off x="3673970" y="3144681"/>
            <a:ext cx="72254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strike="noStrike">
                <a:solidFill>
                  <a:srgbClr val="434343"/>
                </a:solidFill>
                <a:latin typeface="Cambria Math"/>
                <a:ea typeface="Cambria Math"/>
                <a:cs typeface="Cambria Math"/>
                <a:sym typeface="Cambria Math"/>
              </a:rPr>
              <a:t>1+</a:t>
            </a:r>
            <a:r>
              <a:rPr b="0" i="0" lang="pt-BR" sz="1800" u="none" strike="noStrike">
                <a:solidFill>
                  <a:srgbClr val="434343"/>
                </a:solidFill>
                <a:latin typeface="Cambria Math"/>
                <a:ea typeface="Cambria Math"/>
                <a:cs typeface="Cambria Math"/>
                <a:sym typeface="Cambria Math"/>
              </a:rPr>
              <a:t>𝑒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27"/>
          <p:cNvSpPr/>
          <p:nvPr/>
        </p:nvSpPr>
        <p:spPr>
          <a:xfrm>
            <a:off x="3433049" y="3863671"/>
            <a:ext cx="7622958" cy="124243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27"/>
          <p:cNvSpPr txBox="1"/>
          <p:nvPr/>
        </p:nvSpPr>
        <p:spPr>
          <a:xfrm>
            <a:off x="3491294" y="3888154"/>
            <a:ext cx="7408144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Considerando 90% de confiança, as variáveis Região de Atuação, Departamento e Sexo não explica o modelo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KS: O modelo explica 66,67% da variabilidade do Y pelas variáveis explicativas (Sexo, Idade, Cargo, Tempo de casa, Regime de Contratação, Estado Civil, Escolaridade)</a:t>
            </a:r>
            <a:endParaRPr/>
          </a:p>
        </p:txBody>
      </p:sp>
      <p:pic>
        <p:nvPicPr>
          <p:cNvPr id="609" name="Google Shape;60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70168" y="4403345"/>
            <a:ext cx="3816925" cy="2474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28"/>
          <p:cNvSpPr txBox="1"/>
          <p:nvPr/>
        </p:nvSpPr>
        <p:spPr>
          <a:xfrm>
            <a:off x="11475031" y="419378"/>
            <a:ext cx="3837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6" name="Google Shape;616;p28"/>
          <p:cNvSpPr/>
          <p:nvPr/>
        </p:nvSpPr>
        <p:spPr>
          <a:xfrm>
            <a:off x="11529391" y="419378"/>
            <a:ext cx="274984" cy="25162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7" name="Google Shape;617;p28"/>
          <p:cNvPicPr preferRelativeResize="0"/>
          <p:nvPr/>
        </p:nvPicPr>
        <p:blipFill rotWithShape="1">
          <a:blip r:embed="rId4">
            <a:alphaModFix/>
          </a:blip>
          <a:srcRect b="41925" l="7580" r="8724" t="41980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28"/>
          <p:cNvSpPr/>
          <p:nvPr/>
        </p:nvSpPr>
        <p:spPr>
          <a:xfrm>
            <a:off x="7500730" y="1549858"/>
            <a:ext cx="4681552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400"/>
              <a:buFont typeface="Arial"/>
              <a:buChar char="•"/>
            </a:pPr>
            <a:r>
              <a:rPr b="1" lang="pt-BR" sz="1400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rPr>
              <a:t>CLT: </a:t>
            </a:r>
            <a:r>
              <a:rPr lang="pt-BR" sz="1400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rPr>
              <a:t>possui escolaridade Superior ou Pós, tem idade acima de 38 anos e mais de 3 anos na empresa. Node 14 (74%).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E75B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400"/>
              <a:buFont typeface="Arial"/>
              <a:buChar char="•"/>
            </a:pPr>
            <a:r>
              <a:rPr b="1" lang="pt-BR" sz="140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PJ ou Recibo: </a:t>
            </a:r>
            <a:r>
              <a:rPr lang="pt-BR" sz="140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possui Idade acima de 38 anos, escolaridade Superior ou Pós e tem mais de 3 anos na empresa. Node 21(100%).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19" name="Google Shape;619;p28"/>
          <p:cNvGrpSpPr/>
          <p:nvPr/>
        </p:nvGrpSpPr>
        <p:grpSpPr>
          <a:xfrm>
            <a:off x="-12519" y="0"/>
            <a:ext cx="3445568" cy="6858002"/>
            <a:chOff x="0" y="0"/>
            <a:chExt cx="3445566" cy="6858001"/>
          </a:xfrm>
        </p:grpSpPr>
        <p:sp>
          <p:nvSpPr>
            <p:cNvPr id="620" name="Google Shape;620;p28"/>
            <p:cNvSpPr/>
            <p:nvPr/>
          </p:nvSpPr>
          <p:spPr>
            <a:xfrm>
              <a:off x="0" y="0"/>
              <a:ext cx="3445566" cy="6858000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oogle Shape;198;p28" id="621" name="Google Shape;621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85430" y="5043720"/>
              <a:ext cx="2360136" cy="1814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2" name="Google Shape;622;p28"/>
          <p:cNvSpPr txBox="1"/>
          <p:nvPr/>
        </p:nvSpPr>
        <p:spPr>
          <a:xfrm>
            <a:off x="45726" y="4471659"/>
            <a:ext cx="3354116" cy="713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3" name="Google Shape;623;p28"/>
          <p:cNvSpPr/>
          <p:nvPr/>
        </p:nvSpPr>
        <p:spPr>
          <a:xfrm>
            <a:off x="3852073" y="5383903"/>
            <a:ext cx="7622958" cy="4571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28"/>
          <p:cNvSpPr txBox="1"/>
          <p:nvPr/>
        </p:nvSpPr>
        <p:spPr>
          <a:xfrm>
            <a:off x="3852073" y="5466703"/>
            <a:ext cx="6097554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Fonte: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Base: “Construtora_29.08.21.xlsx”. Aba: “Func_Atv_29.08.21_AD”.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R-Stúdio: Árvore de Decisão.R</a:t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5" name="Google Shape;625;p28"/>
          <p:cNvSpPr txBox="1"/>
          <p:nvPr/>
        </p:nvSpPr>
        <p:spPr>
          <a:xfrm>
            <a:off x="3588482" y="314551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2400"/>
              <a:buFont typeface="Poppins"/>
              <a:buNone/>
            </a:pPr>
            <a:r>
              <a:rPr lang="pt-BR" sz="24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5.3. Árvore de Decisão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1100"/>
              <a:buFont typeface="Poppins"/>
              <a:buNone/>
            </a:pPr>
            <a:r>
              <a:rPr lang="pt-BR" sz="11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                VIVIAN PAVÃO DE MARTINI | </a:t>
            </a:r>
            <a:r>
              <a:rPr lang="pt-B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PIADMI17 </a:t>
            </a:r>
            <a:endParaRPr/>
          </a:p>
        </p:txBody>
      </p:sp>
      <p:sp>
        <p:nvSpPr>
          <p:cNvPr id="626" name="Google Shape;626;p28"/>
          <p:cNvSpPr/>
          <p:nvPr/>
        </p:nvSpPr>
        <p:spPr>
          <a:xfrm>
            <a:off x="372332" y="3613409"/>
            <a:ext cx="2669007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Árvore de Decisão</a:t>
            </a:r>
            <a:endParaRPr b="1"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7" name="Google Shape;627;p28"/>
          <p:cNvSpPr/>
          <p:nvPr/>
        </p:nvSpPr>
        <p:spPr>
          <a:xfrm>
            <a:off x="5447902" y="1058937"/>
            <a:ext cx="6744098" cy="44048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28"/>
          <p:cNvSpPr/>
          <p:nvPr/>
        </p:nvSpPr>
        <p:spPr>
          <a:xfrm>
            <a:off x="5447902" y="1122906"/>
            <a:ext cx="762295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Identificar o perfil dos colaboradores que recebem salário superior a R$10K</a:t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29" name="Google Shape;62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611" y="1375375"/>
            <a:ext cx="2292972" cy="2292972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28"/>
          <p:cNvSpPr/>
          <p:nvPr/>
        </p:nvSpPr>
        <p:spPr>
          <a:xfrm>
            <a:off x="3423331" y="3457756"/>
            <a:ext cx="6426409" cy="44048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28"/>
          <p:cNvSpPr/>
          <p:nvPr/>
        </p:nvSpPr>
        <p:spPr>
          <a:xfrm>
            <a:off x="3433049" y="3498600"/>
            <a:ext cx="762295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Identificar o perfil dos colaboradores que recebem salário inferior a R$10K</a:t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2" name="Google Shape;632;p28"/>
          <p:cNvSpPr/>
          <p:nvPr/>
        </p:nvSpPr>
        <p:spPr>
          <a:xfrm>
            <a:off x="3613729" y="3950364"/>
            <a:ext cx="4681552" cy="2708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400"/>
              <a:buFont typeface="Arial"/>
              <a:buChar char="•"/>
            </a:pPr>
            <a:r>
              <a:rPr b="1" lang="pt-BR" sz="1400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rPr>
              <a:t>CLT: </a:t>
            </a:r>
            <a:r>
              <a:rPr lang="pt-BR" sz="1400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rPr>
              <a:t>possui escolaridade até Ensino Médio e tem menos de 3 anos de casa. Node 4 (98%).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E75B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400"/>
              <a:buFont typeface="Arial"/>
              <a:buChar char="•"/>
            </a:pPr>
            <a:r>
              <a:rPr b="1" lang="pt-BR" sz="140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PJ ou Recibo: </a:t>
            </a:r>
            <a:r>
              <a:rPr lang="pt-BR" sz="1400">
                <a:solidFill>
                  <a:srgbClr val="548135"/>
                </a:solidFill>
                <a:latin typeface="Open Sans"/>
                <a:ea typeface="Open Sans"/>
                <a:cs typeface="Open Sans"/>
                <a:sym typeface="Open Sans"/>
              </a:rPr>
              <a:t>possui idade acima de 38 anos e cursou até o Ensino Médio. Node 18 (50%).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3" name="Google Shape;633;p28"/>
          <p:cNvSpPr/>
          <p:nvPr/>
        </p:nvSpPr>
        <p:spPr>
          <a:xfrm>
            <a:off x="3967528" y="2018769"/>
            <a:ext cx="266900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Abaixo de R$10K (62%)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Acima de R$10K (38%)</a:t>
            </a:r>
            <a:endParaRPr b="1" sz="90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922" y="638301"/>
            <a:ext cx="11622156" cy="6064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3"/>
          <p:cNvCxnSpPr/>
          <p:nvPr/>
        </p:nvCxnSpPr>
        <p:spPr>
          <a:xfrm>
            <a:off x="4703482" y="1599361"/>
            <a:ext cx="0" cy="2886393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34" name="Google Shape;134;p3"/>
          <p:cNvSpPr/>
          <p:nvPr/>
        </p:nvSpPr>
        <p:spPr>
          <a:xfrm>
            <a:off x="4610452" y="1582752"/>
            <a:ext cx="145713" cy="145775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6ADBD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 txBox="1"/>
          <p:nvPr>
            <p:ph idx="4294967295" type="sldNum"/>
          </p:nvPr>
        </p:nvSpPr>
        <p:spPr>
          <a:xfrm>
            <a:off x="11623031" y="438050"/>
            <a:ext cx="181343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"/>
          <p:cNvSpPr/>
          <p:nvPr/>
        </p:nvSpPr>
        <p:spPr>
          <a:xfrm>
            <a:off x="11529390" y="419377"/>
            <a:ext cx="274985" cy="251791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4630624" y="2129743"/>
            <a:ext cx="145713" cy="145775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6ADBD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4622568" y="2690247"/>
            <a:ext cx="145713" cy="145775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6ADBD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4647473" y="3237238"/>
            <a:ext cx="145713" cy="145775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6ADBD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4630625" y="4331220"/>
            <a:ext cx="145713" cy="145775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6ADBD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3610560" y="6373408"/>
            <a:ext cx="4023351" cy="26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@2020 LABDATA FIA. </a:t>
            </a:r>
            <a:r>
              <a:rPr b="0" i="0" lang="pt-BR" sz="1200" u="none" cap="none" strike="noStrik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Copyright all rights reserved.</a:t>
            </a:r>
            <a:endParaRPr/>
          </a:p>
        </p:txBody>
      </p:sp>
      <p:pic>
        <p:nvPicPr>
          <p:cNvPr descr="Google Shape;178;p27" id="142" name="Google Shape;142;p3"/>
          <p:cNvPicPr preferRelativeResize="0"/>
          <p:nvPr/>
        </p:nvPicPr>
        <p:blipFill rotWithShape="1">
          <a:blip r:embed="rId3">
            <a:alphaModFix/>
          </a:blip>
          <a:srcRect b="41925" l="7579" r="8723" t="41980"/>
          <a:stretch/>
        </p:blipFill>
        <p:spPr>
          <a:xfrm>
            <a:off x="10254265" y="6388856"/>
            <a:ext cx="1705363" cy="3279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3"/>
          <p:cNvGrpSpPr/>
          <p:nvPr/>
        </p:nvGrpSpPr>
        <p:grpSpPr>
          <a:xfrm>
            <a:off x="1" y="0"/>
            <a:ext cx="3445568" cy="6858002"/>
            <a:chOff x="0" y="0"/>
            <a:chExt cx="3445566" cy="6858001"/>
          </a:xfrm>
        </p:grpSpPr>
        <p:sp>
          <p:nvSpPr>
            <p:cNvPr id="144" name="Google Shape;144;p3"/>
            <p:cNvSpPr/>
            <p:nvPr/>
          </p:nvSpPr>
          <p:spPr>
            <a:xfrm>
              <a:off x="0" y="0"/>
              <a:ext cx="3445566" cy="6858000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oogle Shape;181;p27" id="145" name="Google Shape;145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1085430" y="5043720"/>
              <a:ext cx="2360136" cy="1814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p3"/>
          <p:cNvSpPr txBox="1"/>
          <p:nvPr/>
        </p:nvSpPr>
        <p:spPr>
          <a:xfrm>
            <a:off x="45727" y="4793576"/>
            <a:ext cx="3354116" cy="713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  <a:endParaRPr/>
          </a:p>
        </p:txBody>
      </p:sp>
      <p:pic>
        <p:nvPicPr>
          <p:cNvPr descr="Google Shape;183;p27" id="147" name="Google Shape;14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295" y="1707806"/>
            <a:ext cx="2892758" cy="289275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 txBox="1"/>
          <p:nvPr/>
        </p:nvSpPr>
        <p:spPr>
          <a:xfrm>
            <a:off x="4926650" y="1331029"/>
            <a:ext cx="3591974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b="0" i="0" lang="pt-BR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Objetivo do Trabalho</a:t>
            </a:r>
            <a:endParaRPr/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b="0" i="0" lang="pt-BR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Contextualização do Problema</a:t>
            </a:r>
            <a:endParaRPr/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b="0" i="0" lang="pt-BR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 de Dados</a:t>
            </a:r>
            <a:endParaRPr/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b="0" i="0" lang="pt-BR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Análise Exploratória de Dados</a:t>
            </a:r>
            <a:endParaRPr/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b="0" i="0" lang="pt-BR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Modelagem</a:t>
            </a:r>
            <a:endParaRPr/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b="0" i="0" lang="pt-BR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Conclusões Finais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4650426" y="3766721"/>
            <a:ext cx="145713" cy="145775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6ADBD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30"/>
          <p:cNvSpPr txBox="1"/>
          <p:nvPr/>
        </p:nvSpPr>
        <p:spPr>
          <a:xfrm>
            <a:off x="11475031" y="419378"/>
            <a:ext cx="3837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5" name="Google Shape;645;p30"/>
          <p:cNvSpPr/>
          <p:nvPr/>
        </p:nvSpPr>
        <p:spPr>
          <a:xfrm>
            <a:off x="11529391" y="419378"/>
            <a:ext cx="274984" cy="25162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6" name="Google Shape;646;p30"/>
          <p:cNvPicPr preferRelativeResize="0"/>
          <p:nvPr/>
        </p:nvPicPr>
        <p:blipFill rotWithShape="1">
          <a:blip r:embed="rId4">
            <a:alphaModFix/>
          </a:blip>
          <a:srcRect b="41925" l="7580" r="8724" t="41980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p30"/>
          <p:cNvGrpSpPr/>
          <p:nvPr/>
        </p:nvGrpSpPr>
        <p:grpSpPr>
          <a:xfrm>
            <a:off x="-12519" y="0"/>
            <a:ext cx="3445568" cy="6858002"/>
            <a:chOff x="0" y="0"/>
            <a:chExt cx="3445566" cy="6858001"/>
          </a:xfrm>
        </p:grpSpPr>
        <p:sp>
          <p:nvSpPr>
            <p:cNvPr id="648" name="Google Shape;648;p30"/>
            <p:cNvSpPr/>
            <p:nvPr/>
          </p:nvSpPr>
          <p:spPr>
            <a:xfrm>
              <a:off x="0" y="0"/>
              <a:ext cx="3445566" cy="6858000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oogle Shape;198;p28" id="649" name="Google Shape;649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85430" y="5043720"/>
              <a:ext cx="2360136" cy="1814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0" name="Google Shape;650;p30"/>
          <p:cNvSpPr txBox="1"/>
          <p:nvPr/>
        </p:nvSpPr>
        <p:spPr>
          <a:xfrm>
            <a:off x="45726" y="4471659"/>
            <a:ext cx="3354116" cy="713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1" name="Google Shape;651;p30"/>
          <p:cNvSpPr/>
          <p:nvPr/>
        </p:nvSpPr>
        <p:spPr>
          <a:xfrm>
            <a:off x="3852073" y="5383903"/>
            <a:ext cx="7622958" cy="4571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30"/>
          <p:cNvSpPr txBox="1"/>
          <p:nvPr/>
        </p:nvSpPr>
        <p:spPr>
          <a:xfrm>
            <a:off x="3852073" y="5466703"/>
            <a:ext cx="6097554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Fonte: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Base: “Construtora_29.08.21.xlsx”. Aba: “Base_Cluster3”.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R-Stúdio: Análise de Cluster.R</a:t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3" name="Google Shape;653;p30"/>
          <p:cNvSpPr txBox="1"/>
          <p:nvPr/>
        </p:nvSpPr>
        <p:spPr>
          <a:xfrm>
            <a:off x="3588482" y="314551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2400"/>
              <a:buFont typeface="Poppins"/>
              <a:buNone/>
            </a:pPr>
            <a:r>
              <a:rPr lang="pt-BR" sz="24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5.4. Análise de Cluster – Método Complete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1100"/>
              <a:buFont typeface="Poppins"/>
              <a:buNone/>
            </a:pPr>
            <a:r>
              <a:rPr lang="pt-BR" sz="11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                VIVIAN PAVÃO DE MARTINI | </a:t>
            </a:r>
            <a:r>
              <a:rPr lang="pt-B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PIADMI17 </a:t>
            </a:r>
            <a:endParaRPr/>
          </a:p>
        </p:txBody>
      </p:sp>
      <p:sp>
        <p:nvSpPr>
          <p:cNvPr id="654" name="Google Shape;654;p30"/>
          <p:cNvSpPr/>
          <p:nvPr/>
        </p:nvSpPr>
        <p:spPr>
          <a:xfrm>
            <a:off x="372332" y="3613409"/>
            <a:ext cx="2669007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Análise de Cluster</a:t>
            </a:r>
            <a:endParaRPr b="1"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55" name="Google Shape;65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1456" y="1298584"/>
            <a:ext cx="5295849" cy="352847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30"/>
          <p:cNvSpPr/>
          <p:nvPr/>
        </p:nvSpPr>
        <p:spPr>
          <a:xfrm>
            <a:off x="3607126" y="1298584"/>
            <a:ext cx="3052983" cy="541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Grupo 1</a:t>
            </a: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Possui a segunda maior idade da base, o quarto maior tempo de casa e o terceiro maior salário. 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Grupo 2</a:t>
            </a: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Possui a idade mais baixa, o menor tempo de casa e o salário mais baixo. 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Grupo 3</a:t>
            </a: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Possui a segunda menor idade, segundo maior tempo de casa e o quarto maior salário.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Grupo 4</a:t>
            </a: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Possui a maior idade, o maior tempo de casa e o segundo maior salário. 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Grupo 5</a:t>
            </a: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Possui a terceira maior idade, o terceiro maior tempo de casa e o salário mais alto. </a:t>
            </a:r>
            <a:endParaRPr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09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09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095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57" name="Google Shape;657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771" y="1536246"/>
            <a:ext cx="2739568" cy="2055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31"/>
          <p:cNvSpPr txBox="1"/>
          <p:nvPr/>
        </p:nvSpPr>
        <p:spPr>
          <a:xfrm>
            <a:off x="11475031" y="419378"/>
            <a:ext cx="3837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4" name="Google Shape;664;p31"/>
          <p:cNvSpPr/>
          <p:nvPr/>
        </p:nvSpPr>
        <p:spPr>
          <a:xfrm>
            <a:off x="11529391" y="419378"/>
            <a:ext cx="274984" cy="25162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5" name="Google Shape;665;p31"/>
          <p:cNvPicPr preferRelativeResize="0"/>
          <p:nvPr/>
        </p:nvPicPr>
        <p:blipFill rotWithShape="1">
          <a:blip r:embed="rId4">
            <a:alphaModFix/>
          </a:blip>
          <a:srcRect b="41925" l="7580" r="8724" t="41980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p31"/>
          <p:cNvGrpSpPr/>
          <p:nvPr/>
        </p:nvGrpSpPr>
        <p:grpSpPr>
          <a:xfrm>
            <a:off x="-12519" y="0"/>
            <a:ext cx="3445568" cy="6858002"/>
            <a:chOff x="0" y="0"/>
            <a:chExt cx="3445566" cy="6858001"/>
          </a:xfrm>
        </p:grpSpPr>
        <p:sp>
          <p:nvSpPr>
            <p:cNvPr id="667" name="Google Shape;667;p31"/>
            <p:cNvSpPr/>
            <p:nvPr/>
          </p:nvSpPr>
          <p:spPr>
            <a:xfrm>
              <a:off x="0" y="0"/>
              <a:ext cx="3445566" cy="6858000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oogle Shape;198;p28" id="668" name="Google Shape;668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85430" y="5043720"/>
              <a:ext cx="2360136" cy="1814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9" name="Google Shape;669;p31"/>
          <p:cNvSpPr txBox="1"/>
          <p:nvPr/>
        </p:nvSpPr>
        <p:spPr>
          <a:xfrm>
            <a:off x="45726" y="4471659"/>
            <a:ext cx="3354116" cy="713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0" name="Google Shape;670;p31"/>
          <p:cNvSpPr txBox="1"/>
          <p:nvPr/>
        </p:nvSpPr>
        <p:spPr>
          <a:xfrm>
            <a:off x="3588482" y="314551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2400"/>
              <a:buFont typeface="Poppins"/>
              <a:buNone/>
            </a:pPr>
            <a:r>
              <a:rPr lang="pt-BR" sz="24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5.4. Desempenho dos Modelos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1100"/>
              <a:buFont typeface="Poppins"/>
              <a:buNone/>
            </a:pPr>
            <a:r>
              <a:rPr lang="pt-BR" sz="11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                VIVIAN PAVÃO DE MARTINI | </a:t>
            </a:r>
            <a:r>
              <a:rPr lang="pt-B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PIADMI17 </a:t>
            </a:r>
            <a:endParaRPr/>
          </a:p>
        </p:txBody>
      </p:sp>
      <p:sp>
        <p:nvSpPr>
          <p:cNvPr id="671" name="Google Shape;671;p31"/>
          <p:cNvSpPr/>
          <p:nvPr/>
        </p:nvSpPr>
        <p:spPr>
          <a:xfrm>
            <a:off x="372332" y="3613409"/>
            <a:ext cx="266900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Desempenho</a:t>
            </a:r>
            <a:endParaRPr b="1"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2" name="Google Shape;672;p31"/>
          <p:cNvSpPr/>
          <p:nvPr/>
        </p:nvSpPr>
        <p:spPr>
          <a:xfrm>
            <a:off x="4043925" y="1228301"/>
            <a:ext cx="7622958" cy="40264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Considerando 90% de confiança, a análise do modelo baseada em treino (80%) e teste (20%) foram obtidas as seguintes informações:</a:t>
            </a:r>
            <a:endParaRPr/>
          </a:p>
          <a:p>
            <a:pPr indent="-285750" lvl="0" marL="2857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Para a Regressão linear, das 9 variáveis secundárias, 8 explicam o modelo. Por conta do p-valor da Região de Atuação ser &gt; 0,10, ela foi retirada da equação. </a:t>
            </a:r>
            <a:endParaRPr/>
          </a:p>
          <a:p>
            <a:pPr indent="-285750" lvl="0" marL="2857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Para a Regressão Logística, das 9 variáveis secundárias, 7 explicam o modelo. Por conta do p-valor da Região de Atuação e Departamento ser &gt;0,10, foram retiradas da equação. </a:t>
            </a:r>
            <a:endParaRPr/>
          </a:p>
          <a:p>
            <a:pPr indent="-285750" lvl="0" marL="2857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Para a Árvore de Decisão, das 9 variáveis secundárias, apenas 5 explicam o modelo, que são: Regime de Contratação, Idade, Escolaridade, Tempo de Casa e Estado Civil.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Levando em consideração que este é o primeiro trabalho de Ciência de Dados que a Construtora faz, os resultados obtidos dos modelos foram ótimos. </a:t>
            </a:r>
            <a:endParaRPr/>
          </a:p>
          <a:p>
            <a:pPr indent="-285750" lvl="0" marL="2857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Regressão Linear: com qualidade de 72,28%</a:t>
            </a:r>
            <a:endParaRPr/>
          </a:p>
          <a:p>
            <a:pPr indent="-285750" lvl="0" marL="2857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Regressão Logística: com qualidade de 66,67%</a:t>
            </a:r>
            <a:endParaRPr/>
          </a:p>
        </p:txBody>
      </p:sp>
      <p:sp>
        <p:nvSpPr>
          <p:cNvPr id="673" name="Google Shape;673;p31"/>
          <p:cNvSpPr/>
          <p:nvPr/>
        </p:nvSpPr>
        <p:spPr>
          <a:xfrm>
            <a:off x="3433049" y="5411679"/>
            <a:ext cx="5859539" cy="57368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31"/>
          <p:cNvSpPr txBox="1"/>
          <p:nvPr/>
        </p:nvSpPr>
        <p:spPr>
          <a:xfrm>
            <a:off x="3493167" y="5443229"/>
            <a:ext cx="6102220" cy="542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Portanto, o modelo escolhido foi: Regressão Linear, pois se mostrou mais robusta. </a:t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5" name="Google Shape;67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450" y="1030034"/>
            <a:ext cx="3155594" cy="3155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32"/>
          <p:cNvSpPr txBox="1"/>
          <p:nvPr/>
        </p:nvSpPr>
        <p:spPr>
          <a:xfrm>
            <a:off x="11475031" y="419378"/>
            <a:ext cx="3837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2" name="Google Shape;682;p32"/>
          <p:cNvSpPr/>
          <p:nvPr/>
        </p:nvSpPr>
        <p:spPr>
          <a:xfrm>
            <a:off x="11529391" y="419378"/>
            <a:ext cx="274984" cy="25162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3" name="Google Shape;683;p32"/>
          <p:cNvPicPr preferRelativeResize="0"/>
          <p:nvPr/>
        </p:nvPicPr>
        <p:blipFill rotWithShape="1">
          <a:blip r:embed="rId4">
            <a:alphaModFix/>
          </a:blip>
          <a:srcRect b="41925" l="7580" r="8724" t="41980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4" name="Google Shape;684;p32"/>
          <p:cNvGrpSpPr/>
          <p:nvPr/>
        </p:nvGrpSpPr>
        <p:grpSpPr>
          <a:xfrm>
            <a:off x="-12519" y="0"/>
            <a:ext cx="3445568" cy="6858002"/>
            <a:chOff x="0" y="0"/>
            <a:chExt cx="3445566" cy="6858001"/>
          </a:xfrm>
        </p:grpSpPr>
        <p:sp>
          <p:nvSpPr>
            <p:cNvPr id="685" name="Google Shape;685;p32"/>
            <p:cNvSpPr/>
            <p:nvPr/>
          </p:nvSpPr>
          <p:spPr>
            <a:xfrm>
              <a:off x="0" y="0"/>
              <a:ext cx="3445566" cy="6858000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oogle Shape;198;p28" id="686" name="Google Shape;686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85430" y="5043720"/>
              <a:ext cx="2360136" cy="1814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7" name="Google Shape;687;p32"/>
          <p:cNvSpPr txBox="1"/>
          <p:nvPr/>
        </p:nvSpPr>
        <p:spPr>
          <a:xfrm>
            <a:off x="45726" y="4471659"/>
            <a:ext cx="3354116" cy="713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8" name="Google Shape;688;p32"/>
          <p:cNvSpPr txBox="1"/>
          <p:nvPr/>
        </p:nvSpPr>
        <p:spPr>
          <a:xfrm>
            <a:off x="3588482" y="314551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2400"/>
              <a:buFont typeface="Poppins"/>
              <a:buNone/>
            </a:pPr>
            <a:r>
              <a:rPr lang="pt-BR" sz="24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6. Recomendações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1100"/>
              <a:buFont typeface="Poppins"/>
              <a:buNone/>
            </a:pPr>
            <a:r>
              <a:rPr lang="pt-BR" sz="11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          VIVIAN PAVÃO DE MARTINI | </a:t>
            </a:r>
            <a:r>
              <a:rPr lang="pt-B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PIADMI17 </a:t>
            </a:r>
            <a:endParaRPr/>
          </a:p>
        </p:txBody>
      </p:sp>
      <p:sp>
        <p:nvSpPr>
          <p:cNvPr id="689" name="Google Shape;689;p32"/>
          <p:cNvSpPr/>
          <p:nvPr/>
        </p:nvSpPr>
        <p:spPr>
          <a:xfrm>
            <a:off x="372332" y="3613409"/>
            <a:ext cx="26690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0" name="Google Shape;690;p32"/>
          <p:cNvSpPr/>
          <p:nvPr/>
        </p:nvSpPr>
        <p:spPr>
          <a:xfrm>
            <a:off x="4043925" y="1702173"/>
            <a:ext cx="7622958" cy="1381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09550" lvl="0" marL="28575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09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095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4350204" y="1589422"/>
            <a:ext cx="6513031" cy="410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Através dos modelos apresentados, foi possível entender quais variáveis influenciam no valor salarial. </a:t>
            </a:r>
            <a:endParaRPr/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 isso, conseguimos mapear o perfil dos colaboradores, identificar 4 grupos distintos e projetar targets para atuação.   </a:t>
            </a:r>
            <a:endParaRPr/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análise contribuiu para que as áreas de Recursos Humanos e Departamento Pessoal começassem a construir uma política de benefícios personalizada para cada grupo, visando seu momento de vida e desenvolvimento de carreira. </a:t>
            </a:r>
            <a:endParaRPr/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Além disso, como proposta para diminuir o </a:t>
            </a:r>
            <a:r>
              <a:rPr b="0" i="1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turnover</a:t>
            </a:r>
            <a:r>
              <a:rPr b="0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, seria: a medida que o funcionário for acumulando anos de empresa, receberá bonificações. </a:t>
            </a:r>
            <a:endParaRPr/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Sendo este, o primeiro projeto de Ciência de Dados da empresa, seria interessante para o médio prazo, atualizar o base ou até mesmo usar dados históricos das folhas de pagamentos para obter novos insights. </a:t>
            </a:r>
            <a:endParaRPr/>
          </a:p>
        </p:txBody>
      </p:sp>
      <p:pic>
        <p:nvPicPr>
          <p:cNvPr descr="Idéia - ícones de pessoas grátis" id="692" name="Google Shape;692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117" y="2386341"/>
            <a:ext cx="2312892" cy="2312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33"/>
          <p:cNvSpPr txBox="1"/>
          <p:nvPr/>
        </p:nvSpPr>
        <p:spPr>
          <a:xfrm>
            <a:off x="11475031" y="419378"/>
            <a:ext cx="3837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9" name="Google Shape;699;p33"/>
          <p:cNvSpPr/>
          <p:nvPr/>
        </p:nvSpPr>
        <p:spPr>
          <a:xfrm>
            <a:off x="11529391" y="419378"/>
            <a:ext cx="274984" cy="25162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00" name="Google Shape;700;p33"/>
          <p:cNvPicPr preferRelativeResize="0"/>
          <p:nvPr/>
        </p:nvPicPr>
        <p:blipFill rotWithShape="1">
          <a:blip r:embed="rId4">
            <a:alphaModFix/>
          </a:blip>
          <a:srcRect b="41925" l="7580" r="8724" t="41980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33"/>
          <p:cNvSpPr/>
          <p:nvPr/>
        </p:nvSpPr>
        <p:spPr>
          <a:xfrm>
            <a:off x="3852073" y="1488700"/>
            <a:ext cx="7200000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Página 11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PLANEJAMENTO ESTRATÉGICO</a:t>
            </a:r>
            <a:r>
              <a:rPr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, Syscontrol. Acesso em: 10 de janeiro de 2022. Disponível em: </a:t>
            </a:r>
            <a:r>
              <a:rPr lang="pt-BR" sz="1400" u="sng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.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PLANEJAMENTO ESTRATÉGICO, TÁTICO E OPERACIONAL</a:t>
            </a:r>
            <a:r>
              <a:rPr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, Treasy. Acesso em: 08 de janeiro de 2022. Disponível em: </a:t>
            </a:r>
            <a:r>
              <a:rPr lang="pt-BR" sz="1400" u="sng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02" name="Google Shape;702;p33"/>
          <p:cNvGrpSpPr/>
          <p:nvPr/>
        </p:nvGrpSpPr>
        <p:grpSpPr>
          <a:xfrm>
            <a:off x="0" y="0"/>
            <a:ext cx="3445568" cy="6858002"/>
            <a:chOff x="0" y="0"/>
            <a:chExt cx="3445566" cy="6858001"/>
          </a:xfrm>
        </p:grpSpPr>
        <p:sp>
          <p:nvSpPr>
            <p:cNvPr id="703" name="Google Shape;703;p33"/>
            <p:cNvSpPr/>
            <p:nvPr/>
          </p:nvSpPr>
          <p:spPr>
            <a:xfrm>
              <a:off x="0" y="0"/>
              <a:ext cx="3445566" cy="6858000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oogle Shape;198;p28" id="704" name="Google Shape;704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85430" y="5043720"/>
              <a:ext cx="2360136" cy="1814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5" name="Google Shape;705;p33"/>
          <p:cNvSpPr txBox="1"/>
          <p:nvPr/>
        </p:nvSpPr>
        <p:spPr>
          <a:xfrm>
            <a:off x="45726" y="4471659"/>
            <a:ext cx="3354116" cy="713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6" name="Google Shape;706;p33"/>
          <p:cNvSpPr txBox="1"/>
          <p:nvPr/>
        </p:nvSpPr>
        <p:spPr>
          <a:xfrm>
            <a:off x="3588482" y="314551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2400"/>
              <a:buFont typeface="Poppins"/>
              <a:buNone/>
            </a:pPr>
            <a:r>
              <a:rPr lang="pt-BR" sz="24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    Bibliografia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1100"/>
              <a:buFont typeface="Poppins"/>
              <a:buNone/>
            </a:pPr>
            <a:r>
              <a:rPr lang="pt-BR" sz="11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           VIVIAN PAVÃO DE MARTINI | </a:t>
            </a:r>
            <a:r>
              <a:rPr lang="pt-B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PIADMI17 </a:t>
            </a:r>
            <a:endParaRPr/>
          </a:p>
        </p:txBody>
      </p:sp>
      <p:pic>
        <p:nvPicPr>
          <p:cNvPr id="707" name="Google Shape;707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0246" y="2205665"/>
            <a:ext cx="2505075" cy="144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86553" y="1772080"/>
            <a:ext cx="3775035" cy="28329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ociado CIONET tem desconto no MBA de Analytics em Big Data da FIA" id="709" name="Google Shape;709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7156" y="2505192"/>
            <a:ext cx="1847616" cy="923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9D9DE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4"/>
          <p:cNvSpPr txBox="1"/>
          <p:nvPr/>
        </p:nvSpPr>
        <p:spPr>
          <a:xfrm>
            <a:off x="3834882" y="2967335"/>
            <a:ext cx="481459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OBRIGADA!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 txBox="1"/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11529391" y="419377"/>
            <a:ext cx="274983" cy="251791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4"/>
          <p:cNvGrpSpPr/>
          <p:nvPr/>
        </p:nvGrpSpPr>
        <p:grpSpPr>
          <a:xfrm>
            <a:off x="763195" y="1947870"/>
            <a:ext cx="10060882" cy="896357"/>
            <a:chOff x="5384" y="1752091"/>
            <a:chExt cx="10060882" cy="896357"/>
          </a:xfrm>
        </p:grpSpPr>
        <p:sp>
          <p:nvSpPr>
            <p:cNvPr id="158" name="Google Shape;158;p4"/>
            <p:cNvSpPr/>
            <p:nvPr/>
          </p:nvSpPr>
          <p:spPr>
            <a:xfrm>
              <a:off x="5384" y="1755131"/>
              <a:ext cx="2389467" cy="890277"/>
            </a:xfrm>
            <a:prstGeom prst="chevron">
              <a:avLst>
                <a:gd fmla="val 50000" name="adj"/>
              </a:avLst>
            </a:prstGeom>
            <a:solidFill>
              <a:srgbClr val="02BAB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 txBox="1"/>
            <p:nvPr/>
          </p:nvSpPr>
          <p:spPr>
            <a:xfrm>
              <a:off x="450523" y="1755131"/>
              <a:ext cx="1499190" cy="8902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15225" spcFirstLastPara="1" rIns="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Open Sans"/>
                <a:buNone/>
              </a:pPr>
              <a:r>
                <a:rPr b="0" i="0" lang="pt-BR" sz="1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Planejamento</a:t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2043868" y="1752091"/>
              <a:ext cx="2240893" cy="896357"/>
            </a:xfrm>
            <a:prstGeom prst="chevron">
              <a:avLst>
                <a:gd fmla="val 50000" name="adj"/>
              </a:avLst>
            </a:prstGeom>
            <a:solidFill>
              <a:srgbClr val="6ADBD9">
                <a:alpha val="89803"/>
              </a:srgbClr>
            </a:solidFill>
            <a:ln cap="flat" cmpd="sng" w="12700">
              <a:solidFill>
                <a:srgbClr val="CCD3EA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4"/>
            <p:cNvSpPr txBox="1"/>
            <p:nvPr/>
          </p:nvSpPr>
          <p:spPr>
            <a:xfrm>
              <a:off x="2492047" y="1752091"/>
              <a:ext cx="1344536" cy="8963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15225" spcFirstLastPara="1" rIns="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None/>
              </a:pPr>
              <a:r>
                <a:rPr b="0" i="0" lang="pt-BR" sz="12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Análise Exploratória</a:t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3971037" y="1752091"/>
              <a:ext cx="2240893" cy="896357"/>
            </a:xfrm>
            <a:prstGeom prst="chevron">
              <a:avLst>
                <a:gd fmla="val 50000" name="adj"/>
              </a:avLst>
            </a:prstGeom>
            <a:solidFill>
              <a:srgbClr val="CCECFF">
                <a:alpha val="89803"/>
              </a:srgbClr>
            </a:solidFill>
            <a:ln cap="flat" cmpd="sng" w="12700">
              <a:solidFill>
                <a:srgbClr val="CCD3EA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4"/>
            <p:cNvSpPr txBox="1"/>
            <p:nvPr/>
          </p:nvSpPr>
          <p:spPr>
            <a:xfrm>
              <a:off x="4419216" y="1752091"/>
              <a:ext cx="1344536" cy="8963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15225" spcFirstLastPara="1" rIns="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Open Sans"/>
                <a:buNone/>
              </a:pPr>
              <a:r>
                <a:rPr b="0" i="0" lang="pt-BR" sz="12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Modelagem Estatística</a:t>
              </a: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5898205" y="1752091"/>
              <a:ext cx="2240893" cy="896357"/>
            </a:xfrm>
            <a:prstGeom prst="chevron">
              <a:avLst>
                <a:gd fmla="val 50000" name="adj"/>
              </a:avLst>
            </a:prstGeom>
            <a:solidFill>
              <a:srgbClr val="A5A5A5">
                <a:alpha val="89803"/>
              </a:srgbClr>
            </a:solidFill>
            <a:ln cap="flat" cmpd="sng" w="12700">
              <a:solidFill>
                <a:srgbClr val="CCD3EA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4"/>
            <p:cNvSpPr txBox="1"/>
            <p:nvPr/>
          </p:nvSpPr>
          <p:spPr>
            <a:xfrm>
              <a:off x="6346384" y="1752091"/>
              <a:ext cx="1344536" cy="8963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15225" spcFirstLastPara="1" rIns="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Open Sans"/>
                <a:buNone/>
              </a:pPr>
              <a:r>
                <a:rPr b="0" i="0" lang="pt-BR" sz="12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Algoritmos de Inteligência Artificial</a:t>
              </a: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7825373" y="1752091"/>
              <a:ext cx="2240893" cy="896357"/>
            </a:xfrm>
            <a:prstGeom prst="chevron">
              <a:avLst>
                <a:gd fmla="val 50000" name="adj"/>
              </a:avLst>
            </a:prstGeom>
            <a:solidFill>
              <a:srgbClr val="434343">
                <a:alpha val="89803"/>
              </a:srgbClr>
            </a:solidFill>
            <a:ln cap="flat" cmpd="sng" w="12700">
              <a:solidFill>
                <a:srgbClr val="CCD3EA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4"/>
            <p:cNvSpPr txBox="1"/>
            <p:nvPr/>
          </p:nvSpPr>
          <p:spPr>
            <a:xfrm>
              <a:off x="8273552" y="1752091"/>
              <a:ext cx="1344536" cy="8963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15225" spcFirstLastPara="1" rIns="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Open Sans"/>
                <a:buNone/>
              </a:pPr>
              <a:r>
                <a:rPr b="0" i="0" lang="pt-BR" sz="1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Conclusões</a:t>
              </a:r>
              <a:endParaRPr/>
            </a:p>
          </p:txBody>
        </p:sp>
      </p:grpSp>
      <p:sp>
        <p:nvSpPr>
          <p:cNvPr id="168" name="Google Shape;168;p4"/>
          <p:cNvSpPr txBox="1"/>
          <p:nvPr/>
        </p:nvSpPr>
        <p:spPr>
          <a:xfrm>
            <a:off x="812011" y="2987959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Definição do problema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b="0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Objetivos</a:t>
            </a:r>
            <a:endParaRPr b="0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b="0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Conceitos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b="0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Critérios</a:t>
            </a:r>
            <a:endParaRPr b="0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b="0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 de dados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b="0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Variáveis</a:t>
            </a:r>
            <a:endParaRPr b="0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4"/>
          <p:cNvSpPr txBox="1"/>
          <p:nvPr/>
        </p:nvSpPr>
        <p:spPr>
          <a:xfrm>
            <a:off x="2926175" y="2987959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None/>
            </a:pPr>
            <a:r>
              <a:rPr b="1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Análise preliminar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b="0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Medidas resumo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b="0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Análise de </a:t>
            </a:r>
            <a:r>
              <a:rPr b="0" i="1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outliers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b="0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Análise de </a:t>
            </a:r>
            <a:r>
              <a:rPr b="0" i="1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missings</a:t>
            </a:r>
            <a:endParaRPr b="0" i="1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4"/>
          <p:cNvSpPr txBox="1"/>
          <p:nvPr/>
        </p:nvSpPr>
        <p:spPr>
          <a:xfrm>
            <a:off x="4868678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None/>
            </a:pPr>
            <a:r>
              <a:rPr b="1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Avaliação das técnicas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b="0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Regressão Linear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b="0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  <a:endParaRPr b="0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b="0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Árvore de Decisão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b="0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Análise de Cluster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4"/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None/>
            </a:pPr>
            <a:r>
              <a:rPr b="1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Definição da técnica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b="0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b="0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Escolha da técnica que melhor se adeque ao uso e estratégias da área de negócios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4"/>
          <p:cNvSpPr txBox="1"/>
          <p:nvPr>
            <p:ph idx="10" type="dt"/>
          </p:nvPr>
        </p:nvSpPr>
        <p:spPr>
          <a:xfrm>
            <a:off x="278296" y="635634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r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@2020 LABDATA FIA. </a:t>
            </a:r>
            <a:r>
              <a:rPr b="0" i="0" lang="pt-BR" sz="1200" u="none" cap="none" strike="noStrik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Copyright all rights reserved.</a:t>
            </a:r>
            <a:endParaRPr/>
          </a:p>
        </p:txBody>
      </p:sp>
      <p:pic>
        <p:nvPicPr>
          <p:cNvPr id="173" name="Google Shape;173;p4"/>
          <p:cNvPicPr preferRelativeResize="0"/>
          <p:nvPr/>
        </p:nvPicPr>
        <p:blipFill rotWithShape="1">
          <a:blip r:embed="rId4">
            <a:alphaModFix/>
          </a:blip>
          <a:srcRect b="41925" l="7580" r="8724" t="41980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"/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None/>
            </a:pPr>
            <a:r>
              <a:rPr b="1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Avaliação das técnicas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b="0" i="1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  <a:endParaRPr b="0" i="1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4"/>
          <p:cNvSpPr txBox="1"/>
          <p:nvPr/>
        </p:nvSpPr>
        <p:spPr>
          <a:xfrm>
            <a:off x="387626" y="545272"/>
            <a:ext cx="6533286" cy="7132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   Metodologia de Análise de Dados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1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          VIVIAN PAVÃO DE MARTINI | </a:t>
            </a:r>
            <a:r>
              <a:rPr b="0" i="0" lang="pt-BR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PIADMI17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5"/>
          <p:cNvGrpSpPr/>
          <p:nvPr/>
        </p:nvGrpSpPr>
        <p:grpSpPr>
          <a:xfrm>
            <a:off x="-3251199" y="-304800"/>
            <a:ext cx="10893700" cy="7467600"/>
            <a:chOff x="-2438400" y="-228600"/>
            <a:chExt cx="8170275" cy="5600700"/>
          </a:xfrm>
        </p:grpSpPr>
        <p:grpSp>
          <p:nvGrpSpPr>
            <p:cNvPr id="181" name="Google Shape;181;p5"/>
            <p:cNvGrpSpPr/>
            <p:nvPr/>
          </p:nvGrpSpPr>
          <p:grpSpPr>
            <a:xfrm>
              <a:off x="-2438400" y="0"/>
              <a:ext cx="8017875" cy="5372100"/>
              <a:chOff x="-2438400" y="0"/>
              <a:chExt cx="8017875" cy="5372100"/>
            </a:xfrm>
          </p:grpSpPr>
          <p:pic>
            <p:nvPicPr>
              <p:cNvPr id="182" name="Google Shape;182;p5"/>
              <p:cNvPicPr preferRelativeResize="0"/>
              <p:nvPr/>
            </p:nvPicPr>
            <p:blipFill rotWithShape="1">
              <a:blip r:embed="rId3">
                <a:alphaModFix/>
              </a:blip>
              <a:srcRect b="0" l="-43947" r="0" t="0"/>
              <a:stretch/>
            </p:blipFill>
            <p:spPr>
              <a:xfrm flipH="1" rot="10800000">
                <a:off x="-2438400" y="0"/>
                <a:ext cx="7987800" cy="5143500"/>
              </a:xfrm>
              <a:prstGeom prst="trapezoid">
                <a:avLst>
                  <a:gd fmla="val 41313" name="adj"/>
                </a:avLst>
              </a:prstGeom>
              <a:noFill/>
              <a:ln>
                <a:noFill/>
              </a:ln>
            </p:spPr>
          </p:pic>
          <p:cxnSp>
            <p:nvCxnSpPr>
              <p:cNvPr id="183" name="Google Shape;183;p5"/>
              <p:cNvCxnSpPr/>
              <p:nvPr/>
            </p:nvCxnSpPr>
            <p:spPr>
              <a:xfrm flipH="1">
                <a:off x="3371775" y="0"/>
                <a:ext cx="2207700" cy="5372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DBD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184" name="Google Shape;184;p5"/>
            <p:cNvCxnSpPr/>
            <p:nvPr/>
          </p:nvCxnSpPr>
          <p:spPr>
            <a:xfrm flipH="1">
              <a:off x="3524175" y="-228600"/>
              <a:ext cx="2207700" cy="5372100"/>
            </a:xfrm>
            <a:prstGeom prst="straightConnector1">
              <a:avLst/>
            </a:prstGeom>
            <a:noFill/>
            <a:ln cap="flat" cmpd="sng" w="19050">
              <a:solidFill>
                <a:srgbClr val="6ADBD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85" name="Google Shape;185;p5"/>
          <p:cNvGrpSpPr/>
          <p:nvPr/>
        </p:nvGrpSpPr>
        <p:grpSpPr>
          <a:xfrm>
            <a:off x="16118" y="27970"/>
            <a:ext cx="5266000" cy="5143500"/>
            <a:chOff x="4063978" y="94597"/>
            <a:chExt cx="2977228" cy="2308431"/>
          </a:xfrm>
        </p:grpSpPr>
        <p:sp>
          <p:nvSpPr>
            <p:cNvPr id="186" name="Google Shape;186;p5"/>
            <p:cNvSpPr/>
            <p:nvPr/>
          </p:nvSpPr>
          <p:spPr>
            <a:xfrm rot="10800000">
              <a:off x="4063978" y="94597"/>
              <a:ext cx="2977228" cy="2308431"/>
            </a:xfrm>
            <a:prstGeom prst="rect">
              <a:avLst/>
            </a:prstGeom>
            <a:solidFill>
              <a:srgbClr val="6ADB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87" name="Google Shape;187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10800000">
              <a:off x="4126949" y="96004"/>
              <a:ext cx="2027620" cy="1407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5"/>
          <p:cNvSpPr txBox="1"/>
          <p:nvPr/>
        </p:nvSpPr>
        <p:spPr>
          <a:xfrm>
            <a:off x="960560" y="3052219"/>
            <a:ext cx="43057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PLANEJAMENTO</a:t>
            </a:r>
            <a:endParaRPr/>
          </a:p>
        </p:txBody>
      </p:sp>
      <p:sp>
        <p:nvSpPr>
          <p:cNvPr id="189" name="Google Shape;189;p5"/>
          <p:cNvSpPr txBox="1"/>
          <p:nvPr/>
        </p:nvSpPr>
        <p:spPr>
          <a:xfrm>
            <a:off x="6966619" y="2067276"/>
            <a:ext cx="4408119" cy="3354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Objetivo</a:t>
            </a:r>
            <a:endParaRPr sz="28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Conceitos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Critérios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Variáveis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34250" y="5305425"/>
            <a:ext cx="48577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49749" y="5205154"/>
            <a:ext cx="48577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8946843" y="3088547"/>
            <a:ext cx="4857750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5"/>
          <p:cNvSpPr/>
          <p:nvPr/>
        </p:nvSpPr>
        <p:spPr>
          <a:xfrm>
            <a:off x="7716852" y="1632858"/>
            <a:ext cx="2943600" cy="3979450"/>
          </a:xfrm>
          <a:prstGeom prst="rect">
            <a:avLst/>
          </a:prstGeom>
          <a:noFill/>
          <a:ln cap="flat" cmpd="dbl" w="60325">
            <a:solidFill>
              <a:srgbClr val="6ADBD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>
            <a:off x="3896142" y="1214874"/>
            <a:ext cx="8063485" cy="16207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6"/>
          <p:cNvSpPr txBox="1"/>
          <p:nvPr>
            <p:ph idx="4294967295" type="sldNum"/>
          </p:nvPr>
        </p:nvSpPr>
        <p:spPr>
          <a:xfrm>
            <a:off x="11633537" y="423705"/>
            <a:ext cx="170837" cy="276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6ADBD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6ADB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11529390" y="419377"/>
            <a:ext cx="274985" cy="251791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"/>
          <p:cNvSpPr txBox="1"/>
          <p:nvPr/>
        </p:nvSpPr>
        <p:spPr>
          <a:xfrm>
            <a:off x="3445569" y="314440"/>
            <a:ext cx="6533286" cy="7132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   1. Objetivo do Trabalho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                  VIVIAN PAVÃO DE MARTINI | </a:t>
            </a:r>
            <a:r>
              <a:rPr lang="pt-BR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PIADMI17 </a:t>
            </a:r>
            <a:endParaRPr/>
          </a:p>
        </p:txBody>
      </p:sp>
      <p:sp>
        <p:nvSpPr>
          <p:cNvPr id="202" name="Google Shape;202;p6"/>
          <p:cNvSpPr txBox="1"/>
          <p:nvPr/>
        </p:nvSpPr>
        <p:spPr>
          <a:xfrm>
            <a:off x="4133573" y="1372446"/>
            <a:ext cx="6727251" cy="1323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Objetivo Geral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 objetivo do trabalho é o estudo da correlação das variáveis que impactam no valor salarial dos colaboradores de uma Construtora Brasileira. </a:t>
            </a:r>
            <a:endParaRPr/>
          </a:p>
        </p:txBody>
      </p:sp>
      <p:pic>
        <p:nvPicPr>
          <p:cNvPr descr="Google Shape;195;p28" id="203" name="Google Shape;203;p6"/>
          <p:cNvPicPr preferRelativeResize="0"/>
          <p:nvPr/>
        </p:nvPicPr>
        <p:blipFill rotWithShape="1">
          <a:blip r:embed="rId3">
            <a:alphaModFix/>
          </a:blip>
          <a:srcRect b="41925" l="7579" r="8723" t="41980"/>
          <a:stretch/>
        </p:blipFill>
        <p:spPr>
          <a:xfrm>
            <a:off x="10254265" y="6388856"/>
            <a:ext cx="1705363" cy="3279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6"/>
          <p:cNvGrpSpPr/>
          <p:nvPr/>
        </p:nvGrpSpPr>
        <p:grpSpPr>
          <a:xfrm>
            <a:off x="1" y="0"/>
            <a:ext cx="3445568" cy="6858002"/>
            <a:chOff x="0" y="0"/>
            <a:chExt cx="3445566" cy="6858001"/>
          </a:xfrm>
        </p:grpSpPr>
        <p:sp>
          <p:nvSpPr>
            <p:cNvPr id="205" name="Google Shape;205;p6"/>
            <p:cNvSpPr/>
            <p:nvPr/>
          </p:nvSpPr>
          <p:spPr>
            <a:xfrm>
              <a:off x="0" y="0"/>
              <a:ext cx="3445566" cy="6858000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oogle Shape;198;p28" id="206" name="Google Shape;206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1085430" y="5043720"/>
              <a:ext cx="2360136" cy="1814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7" name="Google Shape;207;p6"/>
          <p:cNvSpPr txBox="1"/>
          <p:nvPr/>
        </p:nvSpPr>
        <p:spPr>
          <a:xfrm>
            <a:off x="4133573" y="3097247"/>
            <a:ext cx="7128304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projeção será feita através de uma base </a:t>
            </a:r>
            <a:r>
              <a:rPr i="1"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cross sectional</a:t>
            </a:r>
            <a:r>
              <a:rPr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representada pela </a:t>
            </a:r>
            <a:r>
              <a:rPr b="1"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folha de pagamentos,</a:t>
            </a:r>
            <a:r>
              <a:rPr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do mês de agosto de 2021, disponibilizada pela empresa.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Através de </a:t>
            </a:r>
            <a:r>
              <a:rPr b="1"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modelos estatísticos </a:t>
            </a:r>
            <a:r>
              <a:rPr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 </a:t>
            </a:r>
            <a:r>
              <a:rPr b="1"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algoritmos de Inteligência Artificial</a:t>
            </a:r>
            <a:r>
              <a:rPr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será possível identificar as </a:t>
            </a:r>
            <a:r>
              <a:rPr b="1"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características mais relevantes </a:t>
            </a:r>
            <a:r>
              <a:rPr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que explicam os salários mais elevados.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Desta forma, a Construtora poderá traçar </a:t>
            </a:r>
            <a:r>
              <a:rPr b="1"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estratégias de incentivos </a:t>
            </a:r>
            <a:r>
              <a:rPr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para os colaboradores. Através das informações obtidas, a empresa pretende implantar </a:t>
            </a:r>
            <a:r>
              <a:rPr b="1"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pacotes de benefícios personalizados </a:t>
            </a:r>
            <a:r>
              <a:rPr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 desenvolver um </a:t>
            </a:r>
            <a:r>
              <a:rPr b="1"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plano de carreira</a:t>
            </a:r>
            <a:r>
              <a:rPr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visando, assim, </a:t>
            </a:r>
            <a:r>
              <a:rPr b="1"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diminuir sua taxa de </a:t>
            </a:r>
            <a:r>
              <a:rPr b="1" i="1"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turnover</a:t>
            </a:r>
            <a:r>
              <a:rPr lang="pt-B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/>
          </a:p>
        </p:txBody>
      </p:sp>
      <p:pic>
        <p:nvPicPr>
          <p:cNvPr descr="Google Shape;245;p31" id="208" name="Google Shape;20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9706464" y="4574575"/>
            <a:ext cx="2253163" cy="1814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361981">
            <a:off x="140427" y="1933583"/>
            <a:ext cx="3868925" cy="311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7"/>
          <p:cNvSpPr txBox="1"/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p7"/>
          <p:cNvSpPr/>
          <p:nvPr/>
        </p:nvSpPr>
        <p:spPr>
          <a:xfrm>
            <a:off x="11529391" y="419377"/>
            <a:ext cx="274983" cy="251791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7"/>
          <p:cNvSpPr txBox="1"/>
          <p:nvPr/>
        </p:nvSpPr>
        <p:spPr>
          <a:xfrm>
            <a:off x="3646800" y="388128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2400"/>
              <a:buFont typeface="Poppins"/>
              <a:buNone/>
            </a:pPr>
            <a:r>
              <a:rPr lang="pt-BR" sz="24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2. Contextualização do Problema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1100"/>
              <a:buFont typeface="Poppins"/>
              <a:buNone/>
            </a:pPr>
            <a:r>
              <a:rPr lang="pt-BR" sz="11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           VIVIAN PAVÃO DE MARTINI | </a:t>
            </a:r>
            <a:r>
              <a:rPr lang="pt-B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PIADMI17 </a:t>
            </a:r>
            <a:endParaRPr/>
          </a:p>
        </p:txBody>
      </p:sp>
      <p:pic>
        <p:nvPicPr>
          <p:cNvPr id="218" name="Google Shape;218;p7"/>
          <p:cNvPicPr preferRelativeResize="0"/>
          <p:nvPr/>
        </p:nvPicPr>
        <p:blipFill rotWithShape="1">
          <a:blip r:embed="rId4">
            <a:alphaModFix/>
          </a:blip>
          <a:srcRect b="41925" l="7580" r="8724" t="41980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7"/>
          <p:cNvSpPr/>
          <p:nvPr/>
        </p:nvSpPr>
        <p:spPr>
          <a:xfrm>
            <a:off x="4156937" y="1954612"/>
            <a:ext cx="7200000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</a:pPr>
            <a:r>
              <a:rPr b="0" i="0" lang="pt-BR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Construtora vem enfrentando problemas de </a:t>
            </a:r>
            <a:r>
              <a:rPr b="0" i="1" lang="pt-BR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turnover</a:t>
            </a:r>
            <a:r>
              <a:rPr b="0" i="0" lang="pt-BR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e insatisfação dos colaboradores em relação a política salarial. 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</a:pPr>
            <a:r>
              <a:rPr b="0" i="0" lang="pt-BR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 o advento da Pandemia Covid-19 a situação foi agravada, pois os recursos da empresa se tornaram mais escassos.</a:t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</a:pPr>
            <a:r>
              <a:rPr b="0" i="0" lang="pt-BR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Além disso, a 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Construtora está sofrendo com a má avaliação em canais digitais, sobre o pacote de benefícios e política salarial, por parte dos funcionários e ex-funcionários.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</a:pP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Em consequência, a mesma, foi retirada de um dos seus mais importantes </a:t>
            </a:r>
            <a:r>
              <a:rPr i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rankings</a:t>
            </a: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do segmento. Tal situação, torna a empresa menos competitiva no mercado e impacta na aquisição de novos contratos. 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0" name="Google Shape;220;p7"/>
          <p:cNvGrpSpPr/>
          <p:nvPr/>
        </p:nvGrpSpPr>
        <p:grpSpPr>
          <a:xfrm>
            <a:off x="0" y="0"/>
            <a:ext cx="3445568" cy="6858002"/>
            <a:chOff x="0" y="0"/>
            <a:chExt cx="3445566" cy="6858001"/>
          </a:xfrm>
        </p:grpSpPr>
        <p:sp>
          <p:nvSpPr>
            <p:cNvPr id="221" name="Google Shape;221;p7"/>
            <p:cNvSpPr/>
            <p:nvPr/>
          </p:nvSpPr>
          <p:spPr>
            <a:xfrm>
              <a:off x="0" y="0"/>
              <a:ext cx="3445566" cy="6858000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oogle Shape;198;p28" id="222" name="Google Shape;222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85430" y="5043720"/>
              <a:ext cx="2360136" cy="18142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3" name="Google Shape;22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700408"/>
            <a:ext cx="3147194" cy="314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7"/>
          <p:cNvSpPr txBox="1"/>
          <p:nvPr/>
        </p:nvSpPr>
        <p:spPr>
          <a:xfrm>
            <a:off x="45726" y="4471659"/>
            <a:ext cx="3354116" cy="713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8"/>
          <p:cNvSpPr txBox="1"/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11529391" y="419377"/>
            <a:ext cx="274983" cy="251791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8"/>
          <p:cNvSpPr txBox="1"/>
          <p:nvPr/>
        </p:nvSpPr>
        <p:spPr>
          <a:xfrm>
            <a:off x="3646800" y="314551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2400"/>
              <a:buFont typeface="Poppins"/>
              <a:buNone/>
            </a:pPr>
            <a:r>
              <a:rPr lang="pt-BR" sz="24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3. Base de Dados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1100"/>
              <a:buFont typeface="Poppins"/>
              <a:buNone/>
            </a:pPr>
            <a:r>
              <a:rPr lang="pt-BR" sz="11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           VIVIAN PAVÃO DE MARTINI | </a:t>
            </a:r>
            <a:r>
              <a:rPr lang="pt-B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PIADMI17 </a:t>
            </a:r>
            <a:endParaRPr/>
          </a:p>
        </p:txBody>
      </p:sp>
      <p:pic>
        <p:nvPicPr>
          <p:cNvPr id="233" name="Google Shape;233;p8"/>
          <p:cNvPicPr preferRelativeResize="0"/>
          <p:nvPr/>
        </p:nvPicPr>
        <p:blipFill rotWithShape="1">
          <a:blip r:embed="rId4">
            <a:alphaModFix/>
          </a:blip>
          <a:srcRect b="41925" l="7580" r="8724" t="41980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8"/>
          <p:cNvSpPr/>
          <p:nvPr/>
        </p:nvSpPr>
        <p:spPr>
          <a:xfrm>
            <a:off x="3852073" y="1336167"/>
            <a:ext cx="720000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Dados: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Folha de Pagamento do mês de Agosto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Origem: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Disponibilizado por uma Construtora familiar de médio porte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Visão da base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Cross-Sectional</a:t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864 colaboradores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rial"/>
              <a:buChar char="•"/>
            </a:pPr>
            <a:r>
              <a:rPr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10 variáveis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5" name="Google Shape;235;p8"/>
          <p:cNvGrpSpPr/>
          <p:nvPr/>
        </p:nvGrpSpPr>
        <p:grpSpPr>
          <a:xfrm>
            <a:off x="0" y="0"/>
            <a:ext cx="3445568" cy="6858002"/>
            <a:chOff x="0" y="0"/>
            <a:chExt cx="3445566" cy="6858001"/>
          </a:xfrm>
        </p:grpSpPr>
        <p:sp>
          <p:nvSpPr>
            <p:cNvPr id="236" name="Google Shape;236;p8"/>
            <p:cNvSpPr/>
            <p:nvPr/>
          </p:nvSpPr>
          <p:spPr>
            <a:xfrm>
              <a:off x="0" y="0"/>
              <a:ext cx="3445566" cy="6858000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oogle Shape;198;p28" id="237" name="Google Shape;237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85430" y="5043720"/>
              <a:ext cx="2360136" cy="1814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" name="Google Shape;238;p8"/>
          <p:cNvSpPr txBox="1"/>
          <p:nvPr/>
        </p:nvSpPr>
        <p:spPr>
          <a:xfrm>
            <a:off x="45726" y="4471659"/>
            <a:ext cx="3354116" cy="713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oogle Shape;237;p30" id="239" name="Google Shape;23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484" y="2357599"/>
            <a:ext cx="2428599" cy="24285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8"/>
          <p:cNvSpPr/>
          <p:nvPr/>
        </p:nvSpPr>
        <p:spPr>
          <a:xfrm>
            <a:off x="3852073" y="4068849"/>
            <a:ext cx="8063485" cy="7374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8"/>
          <p:cNvSpPr txBox="1"/>
          <p:nvPr/>
        </p:nvSpPr>
        <p:spPr>
          <a:xfrm>
            <a:off x="3852072" y="4375011"/>
            <a:ext cx="6624736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Alterações: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b="1"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Idade: </a:t>
            </a: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troca de “Data de Nascimento” por “Idade”;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b="1"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Departamento: </a:t>
            </a: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dividido em 2 grupos: “Obra” e “Escritório”;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b="1"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Cargos:</a:t>
            </a: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dividido em 3 níveis estratégicos: “Operacional”, “Tático” e “Estratégico”;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b="1"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Tempo de Casa: </a:t>
            </a: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troca de ‘Data de Admissão” por “Tempo de Casa”;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b="1"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Salário: </a:t>
            </a: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foi arredondado para o grupo de milhar correspondente.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p9"/>
          <p:cNvSpPr txBox="1"/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11529391" y="419377"/>
            <a:ext cx="274983" cy="251791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9" name="Google Shape;24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9"/>
          <p:cNvSpPr txBox="1"/>
          <p:nvPr/>
        </p:nvSpPr>
        <p:spPr>
          <a:xfrm>
            <a:off x="858066" y="3796599"/>
            <a:ext cx="1278644" cy="18609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Pessoais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Sexo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Idade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Estado Civil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Escolaridade</a:t>
            </a:r>
            <a:endParaRPr/>
          </a:p>
        </p:txBody>
      </p:sp>
      <p:sp>
        <p:nvSpPr>
          <p:cNvPr id="251" name="Google Shape;251;p9"/>
          <p:cNvSpPr txBox="1"/>
          <p:nvPr/>
        </p:nvSpPr>
        <p:spPr>
          <a:xfrm>
            <a:off x="3298990" y="3796599"/>
            <a:ext cx="2062521" cy="1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Profissionais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Departamento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Cargo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Tempo de Casa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Regime de Contratação</a:t>
            </a:r>
            <a:endParaRPr/>
          </a:p>
        </p:txBody>
      </p:sp>
      <p:sp>
        <p:nvSpPr>
          <p:cNvPr id="252" name="Google Shape;252;p9"/>
          <p:cNvSpPr txBox="1"/>
          <p:nvPr/>
        </p:nvSpPr>
        <p:spPr>
          <a:xfrm>
            <a:off x="5834728" y="3796599"/>
            <a:ext cx="1799825" cy="1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Regionais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Região de Atuação</a:t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9"/>
          <p:cNvSpPr txBox="1"/>
          <p:nvPr/>
        </p:nvSpPr>
        <p:spPr>
          <a:xfrm>
            <a:off x="8107770" y="3796599"/>
            <a:ext cx="2020232" cy="1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Variável de Interesse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Salário</a:t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9"/>
          <p:cNvSpPr txBox="1"/>
          <p:nvPr>
            <p:ph idx="10" type="dt"/>
          </p:nvPr>
        </p:nvSpPr>
        <p:spPr>
          <a:xfrm>
            <a:off x="278296" y="635634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r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@2020 LABDATA FIA. </a:t>
            </a:r>
            <a:r>
              <a:rPr b="0" i="0" lang="pt-BR" sz="1200" u="none" cap="none" strike="noStrik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Copyright all rights reserved.</a:t>
            </a:r>
            <a:endParaRPr/>
          </a:p>
        </p:txBody>
      </p:sp>
      <p:pic>
        <p:nvPicPr>
          <p:cNvPr id="255" name="Google Shape;255;p9"/>
          <p:cNvPicPr preferRelativeResize="0"/>
          <p:nvPr/>
        </p:nvPicPr>
        <p:blipFill rotWithShape="1">
          <a:blip r:embed="rId4">
            <a:alphaModFix/>
          </a:blip>
          <a:srcRect b="41925" l="7580" r="8724" t="41980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9"/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base de dados apresenta </a:t>
            </a:r>
            <a:r>
              <a:rPr b="1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variáveis qualitativas </a:t>
            </a:r>
            <a:r>
              <a:rPr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 </a:t>
            </a:r>
            <a:r>
              <a:rPr b="1"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3 quantitativas</a:t>
            </a:r>
            <a:r>
              <a:rPr lang="pt-BR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/>
          </a:p>
        </p:txBody>
      </p:sp>
      <p:pic>
        <p:nvPicPr>
          <p:cNvPr descr="Ícone gratuito de funcionários" id="257" name="Google Shape;25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8066" y="2481832"/>
            <a:ext cx="956752" cy="956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 de mala grátis" id="258" name="Google Shape;25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95653" y="2481832"/>
            <a:ext cx="956752" cy="956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 livre de orientação" id="259" name="Google Shape;259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42350" y="2543377"/>
            <a:ext cx="956752" cy="956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 de gol grátis" id="260" name="Google Shape;260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79937" y="2531650"/>
            <a:ext cx="956752" cy="95675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9"/>
          <p:cNvSpPr txBox="1"/>
          <p:nvPr/>
        </p:nvSpPr>
        <p:spPr>
          <a:xfrm>
            <a:off x="359916" y="309716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2400"/>
              <a:buFont typeface="Poppins"/>
              <a:buNone/>
            </a:pPr>
            <a:r>
              <a:rPr lang="pt-BR" sz="24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3.1. Variáveis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ts val="1100"/>
              <a:buFont typeface="Poppins"/>
              <a:buNone/>
            </a:pPr>
            <a:r>
              <a:rPr lang="pt-BR" sz="11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           VIVIAN PAVÃO DE MARTINI | </a:t>
            </a:r>
            <a:r>
              <a:rPr lang="pt-B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PIADMI17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2021-11-06T17:44:46Z</dcterms:created>
  <dc:creator>Vivian Martini</dc:creator>
</cp:coreProperties>
</file>